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77"/>
  </p:notesMasterIdLst>
  <p:sldIdLst>
    <p:sldId id="32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311" r:id="rId21"/>
    <p:sldId id="276" r:id="rId22"/>
    <p:sldId id="277" r:id="rId23"/>
    <p:sldId id="278" r:id="rId24"/>
    <p:sldId id="312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583" r:id="rId34"/>
    <p:sldId id="287" r:id="rId35"/>
    <p:sldId id="288" r:id="rId36"/>
    <p:sldId id="294" r:id="rId37"/>
    <p:sldId id="584" r:id="rId38"/>
    <p:sldId id="293" r:id="rId39"/>
    <p:sldId id="586" r:id="rId40"/>
    <p:sldId id="289" r:id="rId41"/>
    <p:sldId id="290" r:id="rId42"/>
    <p:sldId id="291" r:id="rId43"/>
    <p:sldId id="292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569" r:id="rId61"/>
    <p:sldId id="572" r:id="rId62"/>
    <p:sldId id="571" r:id="rId63"/>
    <p:sldId id="574" r:id="rId64"/>
    <p:sldId id="587" r:id="rId65"/>
    <p:sldId id="590" r:id="rId66"/>
    <p:sldId id="588" r:id="rId67"/>
    <p:sldId id="579" r:id="rId68"/>
    <p:sldId id="580" r:id="rId69"/>
    <p:sldId id="582" r:id="rId70"/>
    <p:sldId id="575" r:id="rId71"/>
    <p:sldId id="576" r:id="rId72"/>
    <p:sldId id="577" r:id="rId73"/>
    <p:sldId id="578" r:id="rId74"/>
    <p:sldId id="591" r:id="rId75"/>
    <p:sldId id="592" r:id="rId76"/>
  </p:sldIdLst>
  <p:sldSz cx="9144000" cy="6858000" type="screen4x3"/>
  <p:notesSz cx="6858000" cy="9144000"/>
  <p:embeddedFontLst>
    <p:embeddedFont>
      <p:font typeface="HY수평선B" panose="02030600000101010101" charset="-127"/>
      <p:regular r:id="rId78"/>
    </p:embeddedFont>
    <p:embeddedFont>
      <p:font typeface="Consolas" panose="020B0609020204030204" pitchFamily="49" charset="0"/>
      <p:regular r:id="rId79"/>
      <p:bold r:id="rId80"/>
      <p:italic r:id="rId81"/>
      <p:boldItalic r:id="rId82"/>
    </p:embeddedFont>
    <p:embeddedFont>
      <p:font typeface="DS가변 교양있는글씨 M" panose="02020603020101020101" pitchFamily="18" charset="-127"/>
      <p:regular r:id="rId83"/>
    </p:embeddedFont>
    <p:embeddedFont>
      <p:font typeface="HY견고딕" panose="02030600000101010101" pitchFamily="18" charset="-127"/>
      <p:regular r:id="rId84"/>
    </p:embeddedFont>
    <p:embeddedFont>
      <p:font typeface="HY견명조" panose="02030600000101010101" pitchFamily="18" charset="-127"/>
      <p:regular r:id="rId85"/>
    </p:embeddedFont>
    <p:embeddedFont>
      <p:font typeface="YD2002" panose="02020603020101020101" pitchFamily="18" charset="-127"/>
      <p:regular r:id="rId86"/>
    </p:embeddedFont>
    <p:embeddedFont>
      <p:font typeface="YD여고시절M 30" panose="02020603020101020101" pitchFamily="18" charset="-127"/>
      <p:regular r:id="rId87"/>
    </p:embeddedFont>
    <p:embeddedFont>
      <p:font typeface="나눔스퀘어 네오 Heavy" panose="00000A00000000000000" pitchFamily="2" charset="-127"/>
      <p:bold r:id="rId88"/>
    </p:embeddedFont>
    <p:embeddedFont>
      <p:font typeface="나눔스퀘어 네오 Light" panose="00000400000000000000" pitchFamily="2" charset="-127"/>
      <p:regular r:id="rId89"/>
    </p:embeddedFont>
    <p:embeddedFont>
      <p:font typeface="나눔스퀘어 네오 Regular" panose="00000500000000000000" pitchFamily="2" charset="-127"/>
      <p:regular r:id="rId90"/>
    </p:embeddedFont>
    <p:embeddedFont>
      <p:font typeface="맑은 고딕" panose="020B0503020000020004" pitchFamily="50" charset="-127"/>
      <p:regular r:id="rId91"/>
      <p:bold r:id="rId92"/>
    </p:embeddedFont>
    <p:embeddedFont>
      <p:font typeface="메이플스토리" panose="02000300000000000000" pitchFamily="2" charset="-127"/>
      <p:regular r:id="rId93"/>
      <p:bold r:id="rId9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48A"/>
    <a:srgbClr val="FF3300"/>
    <a:srgbClr val="00B050"/>
    <a:srgbClr val="7F7F7F"/>
    <a:srgbClr val="3B3B64"/>
    <a:srgbClr val="4A4B7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13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7.fntdata"/><Relationship Id="rId89" Type="http://schemas.openxmlformats.org/officeDocument/2006/relationships/font" Target="fonts/font12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font" Target="fonts/font2.fntdata"/><Relationship Id="rId5" Type="http://schemas.openxmlformats.org/officeDocument/2006/relationships/slide" Target="slides/slide4.xml"/><Relationship Id="rId90" Type="http://schemas.openxmlformats.org/officeDocument/2006/relationships/font" Target="fonts/font13.fntdata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font" Target="fonts/font3.fntdata"/><Relationship Id="rId85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6.fntdata"/><Relationship Id="rId88" Type="http://schemas.openxmlformats.org/officeDocument/2006/relationships/font" Target="fonts/font11.fntdata"/><Relationship Id="rId91" Type="http://schemas.openxmlformats.org/officeDocument/2006/relationships/font" Target="fonts/font14.fntdata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1.fntdata"/><Relationship Id="rId81" Type="http://schemas.openxmlformats.org/officeDocument/2006/relationships/font" Target="fonts/font4.fntdata"/><Relationship Id="rId86" Type="http://schemas.openxmlformats.org/officeDocument/2006/relationships/font" Target="fonts/font9.fntdata"/><Relationship Id="rId9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5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0.fntdata"/><Relationship Id="rId61" Type="http://schemas.openxmlformats.org/officeDocument/2006/relationships/slide" Target="slides/slide60.xml"/><Relationship Id="rId82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6.fntdata"/><Relationship Id="rId9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C0F14-1511-4E44-9F85-059271396808}" type="datetimeFigureOut">
              <a:rPr lang="ko-KR" altLang="en-US" smtClean="0"/>
              <a:t>2025-04-14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EA9FD-C2F9-4E6C-8F99-B245B92FF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04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642C2-C022-4339-96DC-9AF48D32C121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8636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074359"/>
            <a:ext cx="7772400" cy="1202513"/>
          </a:xfrm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latin typeface="HY수평선B" panose="02030600000101010101" pitchFamily="18" charset="-127"/>
                <a:ea typeface="HY수평선B" panose="0203060000010101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5800" y="3018612"/>
            <a:ext cx="7772400" cy="2714644"/>
          </a:xfrm>
        </p:spPr>
        <p:txBody>
          <a:bodyPr anchor="b">
            <a:normAutofit/>
          </a:bodyPr>
          <a:lstStyle>
            <a:lvl1pPr marL="0" indent="0" algn="r">
              <a:buFont typeface="+mj-lt"/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C2076-7D54-472C-A94B-98533D60BA8B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2025-04-14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7AD75C-6541-4590-97D7-F48445E1B94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15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1592912"/>
            <a:ext cx="7772400" cy="1044000"/>
          </a:xfrm>
        </p:spPr>
        <p:txBody>
          <a:bodyPr anchor="ctr">
            <a:normAutofit/>
          </a:bodyPr>
          <a:lstStyle>
            <a:lvl1pPr marL="0" indent="0" algn="ctr">
              <a:buFont typeface="+mj-lt"/>
              <a:buNone/>
              <a:defRPr sz="4400" b="0" cap="all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800" y="3068961"/>
            <a:ext cx="7772400" cy="2592287"/>
          </a:xfrm>
        </p:spPr>
        <p:txBody>
          <a:bodyPr anchor="b">
            <a:normAutofit/>
          </a:bodyPr>
          <a:lstStyle>
            <a:lvl1pPr marL="0" indent="0" algn="l">
              <a:buFont typeface="+mj-lt"/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YD2002" panose="02020603020101020101" pitchFamily="18" charset="-127"/>
                <a:ea typeface="YD2002" panose="02020603020101020101" pitchFamily="18" charset="-12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6FDB99-AF08-4CAB-9CCC-35C451328B57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2025-04-14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7AD75C-6541-4590-97D7-F48445E1B94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10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32728"/>
            <a:ext cx="8229600" cy="648000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YD2002" panose="02020603020101020101" pitchFamily="18" charset="-127"/>
                <a:ea typeface="YD2002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9312"/>
            <a:ext cx="8229600" cy="4968000"/>
          </a:xfrm>
        </p:spPr>
        <p:txBody>
          <a:bodyPr>
            <a:normAutofit/>
          </a:bodyPr>
          <a:lstStyle>
            <a:lvl1pPr>
              <a:defRPr sz="28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1pPr>
            <a:lvl2pPr>
              <a:defRPr sz="2400"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2pPr>
            <a:lvl3pPr>
              <a:defRPr sz="2000"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3pPr>
            <a:lvl4pPr>
              <a:defRPr sz="1800"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4pPr>
            <a:lvl5pPr>
              <a:defRPr sz="1800"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46B36-CEC0-467A-8946-09F647937E89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2025-04-14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7AD75C-6541-4590-97D7-F48445E1B94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179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32728"/>
            <a:ext cx="8229600" cy="648000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YD2002" panose="02020603020101020101" pitchFamily="18" charset="-127"/>
                <a:ea typeface="YD2002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9312"/>
            <a:ext cx="4004268" cy="4968000"/>
          </a:xfrm>
        </p:spPr>
        <p:txBody>
          <a:bodyPr>
            <a:normAutofit/>
          </a:bodyPr>
          <a:lstStyle>
            <a:lvl1pPr>
              <a:defRPr sz="28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1pPr>
            <a:lvl2pPr>
              <a:defRPr sz="2400"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2pPr>
            <a:lvl3pPr>
              <a:defRPr sz="2000"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3pPr>
            <a:lvl4pPr>
              <a:defRPr sz="1800"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4pPr>
            <a:lvl5pPr>
              <a:defRPr sz="1800"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46B36-CEC0-467A-8946-09F647937E89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2025-04-14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7AD75C-6541-4590-97D7-F48445E1B94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내용 개체 틀 2"/>
          <p:cNvSpPr>
            <a:spLocks noGrp="1"/>
          </p:cNvSpPr>
          <p:nvPr>
            <p:ph idx="13"/>
          </p:nvPr>
        </p:nvSpPr>
        <p:spPr>
          <a:xfrm>
            <a:off x="4682532" y="1269312"/>
            <a:ext cx="4004268" cy="4968000"/>
          </a:xfrm>
        </p:spPr>
        <p:txBody>
          <a:bodyPr>
            <a:normAutofit/>
          </a:bodyPr>
          <a:lstStyle>
            <a:lvl1pPr>
              <a:defRPr sz="28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1pPr>
            <a:lvl2pPr>
              <a:defRPr sz="2400"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2pPr>
            <a:lvl3pPr>
              <a:defRPr sz="2000"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3pPr>
            <a:lvl4pPr>
              <a:defRPr sz="1800"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4pPr>
            <a:lvl5pPr>
              <a:defRPr sz="1800">
                <a:latin typeface="메이플스토리" panose="02000300000000000000" pitchFamily="2" charset="-127"/>
                <a:ea typeface="메이플스토리" panose="020003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793465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ADC28-C6E9-43E8-9C86-D1F488347127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2025-04-14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7AD75C-6541-4590-97D7-F48445E1B94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457200" y="332728"/>
            <a:ext cx="8229600" cy="648000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YD2002" panose="02020603020101020101" pitchFamily="18" charset="-127"/>
                <a:ea typeface="YD2002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64726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66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ADC28-C6E9-43E8-9C86-D1F488347127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2025-04-14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7AD75C-6541-4590-97D7-F48445E1B94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9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8" r:id="rId4"/>
    <p:sldLayoutId id="2147483676" r:id="rId5"/>
    <p:sldLayoutId id="2147483677" r:id="rId6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대각선 방향의 모서리가 둥근 사각형 5"/>
          <p:cNvSpPr/>
          <p:nvPr/>
        </p:nvSpPr>
        <p:spPr>
          <a:xfrm>
            <a:off x="457200" y="764704"/>
            <a:ext cx="8229600" cy="2880000"/>
          </a:xfrm>
          <a:prstGeom prst="round2DiagRect">
            <a:avLst/>
          </a:prstGeom>
          <a:solidFill>
            <a:schemeClr val="bg1">
              <a:lumMod val="85000"/>
              <a:alpha val="54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컴퓨터 시스템 일반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74549" y="4337809"/>
            <a:ext cx="47949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네오 Light" panose="00000400000000000000" pitchFamily="2" charset="-127"/>
                <a:ea typeface="나눔스퀘어 네오 Light" panose="00000400000000000000" pitchFamily="2" charset="-127"/>
              </a:rPr>
              <a:t>Sangwook Lee</a:t>
            </a:r>
            <a:endParaRPr lang="ko-KR" altLang="en-US" sz="4000" dirty="0">
              <a:solidFill>
                <a:schemeClr val="tx1">
                  <a:lumMod val="50000"/>
                  <a:lumOff val="50000"/>
                </a:schemeClr>
              </a:solidFill>
              <a:latin typeface="나눔스퀘어 네오 Light" panose="00000400000000000000" pitchFamily="2" charset="-127"/>
              <a:ea typeface="나눔스퀘어 네오 Light" panose="00000400000000000000" pitchFamily="2" charset="-127"/>
            </a:endParaRPr>
          </a:p>
          <a:p>
            <a:pPr algn="ctr"/>
            <a:r>
              <a:rPr lang="en-US" altLang="ko-KR" sz="4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스퀘어 네오 Light" panose="00000400000000000000" pitchFamily="2" charset="-127"/>
                <a:ea typeface="나눔스퀘어 네오 Light" panose="00000400000000000000" pitchFamily="2" charset="-127"/>
              </a:rPr>
              <a:t>Deogi</a:t>
            </a:r>
            <a:r>
              <a:rPr lang="en-US" altLang="ko-KR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네오 Light" panose="00000400000000000000" pitchFamily="2" charset="-127"/>
                <a:ea typeface="나눔스퀘어 네오 Light" panose="00000400000000000000" pitchFamily="2" charset="-127"/>
              </a:rPr>
              <a:t> High School</a:t>
            </a:r>
          </a:p>
        </p:txBody>
      </p:sp>
      <p:pic>
        <p:nvPicPr>
          <p:cNvPr id="14" name="Picture 4" descr="http://www.cckorea.org/images/b05.jpg">
            <a:extLst>
              <a:ext uri="{FF2B5EF4-FFF2-40B4-BE49-F238E27FC236}">
                <a16:creationId xmlns:a16="http://schemas.microsoft.com/office/drawing/2014/main" id="{77131F01-114C-5CD9-2870-68B2C2CF8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262" y="6321237"/>
            <a:ext cx="844550" cy="30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D98CC57-B769-25AD-851D-9EA7FCF5853B}"/>
              </a:ext>
            </a:extLst>
          </p:cNvPr>
          <p:cNvSpPr txBox="1"/>
          <p:nvPr/>
        </p:nvSpPr>
        <p:spPr>
          <a:xfrm>
            <a:off x="2057191" y="6341023"/>
            <a:ext cx="59514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저작자를 밝히면 이용이 가능하지만</a:t>
            </a:r>
            <a:r>
              <a:rPr lang="en-US" altLang="ko-KR" sz="11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11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영리 목적으로 이용할 수 없으며</a:t>
            </a:r>
            <a:r>
              <a:rPr lang="en-US" altLang="ko-KR" sz="11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11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내용을 수정해서도 안 됩니다</a:t>
            </a:r>
          </a:p>
        </p:txBody>
      </p:sp>
    </p:spTree>
    <p:extLst>
      <p:ext uri="{BB962C8B-B14F-4D97-AF65-F5344CB8AC3E}">
        <p14:creationId xmlns:p14="http://schemas.microsoft.com/office/powerpoint/2010/main" val="2405022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1. </a:t>
            </a:r>
            <a:r>
              <a:rPr lang="ko-KR" altLang="en-US"/>
              <a:t>수치 데이터의 표현 </a:t>
            </a:r>
            <a:r>
              <a:rPr lang="en-US" altLang="ko-KR"/>
              <a:t>(p.19)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28200" y="1492610"/>
            <a:ext cx="788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예제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 -139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를 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바이트 고정 소수점 형식으로 표현</a:t>
            </a:r>
            <a:endParaRPr lang="ko-KR" altLang="en-US" sz="2800" dirty="0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894200" y="2445748"/>
          <a:ext cx="7355600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725">
                  <a:extLst>
                    <a:ext uri="{9D8B030D-6E8A-4147-A177-3AD203B41FA5}">
                      <a16:colId xmlns:a16="http://schemas.microsoft.com/office/drawing/2014/main" val="267737927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401698651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87555653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153056664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458389808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821713791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332203735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107918040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239437418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994869202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474629636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913400692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363683268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4180940696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554408414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551402064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814148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627346" y="3277450"/>
            <a:ext cx="5889309" cy="1149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따라서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, -139</a:t>
            </a:r>
            <a:r>
              <a:rPr lang="en-US" altLang="ko-KR" sz="24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(10)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를</a:t>
            </a:r>
            <a:endParaRPr lang="en-US" altLang="ko-KR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바이트 고정 소수점 데이터 형식으로 표현하면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..</a:t>
            </a:r>
            <a:endParaRPr lang="en-US" altLang="ko-KR" sz="24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3860" y="5044178"/>
            <a:ext cx="713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10000000  10001011</a:t>
            </a:r>
            <a:r>
              <a:rPr lang="en-US" altLang="ko-KR" sz="36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</a:p>
        </p:txBody>
      </p:sp>
      <p:sp>
        <p:nvSpPr>
          <p:cNvPr id="8" name="곱셈 기호 7"/>
          <p:cNvSpPr/>
          <p:nvPr/>
        </p:nvSpPr>
        <p:spPr>
          <a:xfrm>
            <a:off x="3455633" y="4250976"/>
            <a:ext cx="2232734" cy="2232734"/>
          </a:xfrm>
          <a:prstGeom prst="mathMultiply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029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1. </a:t>
            </a:r>
            <a:r>
              <a:rPr lang="ko-KR" altLang="en-US"/>
              <a:t>수치 데이터의 표현 </a:t>
            </a:r>
            <a:r>
              <a:rPr lang="en-US" altLang="ko-KR"/>
              <a:t>(p.19)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28200" y="1492610"/>
            <a:ext cx="788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예제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 -139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를 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바이트 고정 소수점 형식으로 표현</a:t>
            </a:r>
            <a:endParaRPr lang="ko-KR" alt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984095" y="2496909"/>
            <a:ext cx="5175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10000000  10001011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</a:p>
        </p:txBody>
      </p:sp>
      <p:sp>
        <p:nvSpPr>
          <p:cNvPr id="8" name="곱셈 기호 7"/>
          <p:cNvSpPr/>
          <p:nvPr/>
        </p:nvSpPr>
        <p:spPr>
          <a:xfrm>
            <a:off x="3740743" y="1927262"/>
            <a:ext cx="1662514" cy="1662514"/>
          </a:xfrm>
          <a:prstGeom prst="mathMultiply">
            <a:avLst>
              <a:gd name="adj1" fmla="val 18683"/>
            </a:avLst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5BE0A53-5FD5-4DE3-8F88-BD89F13BA0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081240"/>
              </p:ext>
            </p:extLst>
          </p:nvPr>
        </p:nvGraphicFramePr>
        <p:xfrm>
          <a:off x="1340644" y="3653203"/>
          <a:ext cx="6462712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6463440" imgH="2552040" progId="Photoshop.Image.23">
                  <p:embed/>
                </p:oleObj>
              </mc:Choice>
              <mc:Fallback>
                <p:oleObj name="Image" r:id="rId2" imgW="6463440" imgH="2552040" progId="Photoshop.Image.2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40644" y="3653203"/>
                        <a:ext cx="6462712" cy="255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모서리가 둥근 직사각형 5"/>
          <p:cNvSpPr/>
          <p:nvPr/>
        </p:nvSpPr>
        <p:spPr>
          <a:xfrm>
            <a:off x="1382469" y="4278923"/>
            <a:ext cx="1882412" cy="39920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5">
            <a:extLst>
              <a:ext uri="{FF2B5EF4-FFF2-40B4-BE49-F238E27FC236}">
                <a16:creationId xmlns:a16="http://schemas.microsoft.com/office/drawing/2014/main" id="{77780F07-CBFF-40ED-B1CC-9DF57B0E2E60}"/>
              </a:ext>
            </a:extLst>
          </p:cNvPr>
          <p:cNvSpPr/>
          <p:nvPr/>
        </p:nvSpPr>
        <p:spPr>
          <a:xfrm>
            <a:off x="1382469" y="5509848"/>
            <a:ext cx="1882412" cy="399206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9F34A27-9379-476B-B4D0-8C9A015DC5D6}"/>
              </a:ext>
            </a:extLst>
          </p:cNvPr>
          <p:cNvSpPr/>
          <p:nvPr/>
        </p:nvSpPr>
        <p:spPr>
          <a:xfrm>
            <a:off x="6670431" y="3705959"/>
            <a:ext cx="568569" cy="31505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E33BC3-7930-4D04-AB1C-1F46CE2011C9}"/>
              </a:ext>
            </a:extLst>
          </p:cNvPr>
          <p:cNvSpPr/>
          <p:nvPr/>
        </p:nvSpPr>
        <p:spPr>
          <a:xfrm>
            <a:off x="6670431" y="4935415"/>
            <a:ext cx="568569" cy="315059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573924-DFD7-47E7-A906-F5F948A2B664}"/>
              </a:ext>
            </a:extLst>
          </p:cNvPr>
          <p:cNvCxnSpPr/>
          <p:nvPr/>
        </p:nvCxnSpPr>
        <p:spPr>
          <a:xfrm flipH="1">
            <a:off x="3393829" y="4021018"/>
            <a:ext cx="3253154" cy="38685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6D61D8F-1F36-4AC1-B867-A4B0C03D2C65}"/>
              </a:ext>
            </a:extLst>
          </p:cNvPr>
          <p:cNvCxnSpPr/>
          <p:nvPr/>
        </p:nvCxnSpPr>
        <p:spPr>
          <a:xfrm flipH="1">
            <a:off x="3393829" y="5260734"/>
            <a:ext cx="3253154" cy="386859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64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12" grpId="0" animBg="1"/>
      <p:bldP spid="10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1. </a:t>
            </a:r>
            <a:r>
              <a:rPr lang="ko-KR" altLang="en-US"/>
              <a:t>수치 데이터의 표현 </a:t>
            </a:r>
            <a:r>
              <a:rPr lang="en-US" altLang="ko-KR"/>
              <a:t>(p.19)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2</a:t>
            </a:r>
            <a:r>
              <a:rPr lang="ko-KR" altLang="en-US" dirty="0"/>
              <a:t>진수의 음수를 표현하는 </a:t>
            </a:r>
            <a:r>
              <a:rPr lang="en-US" altLang="ko-KR" dirty="0"/>
              <a:t>3</a:t>
            </a:r>
            <a:r>
              <a:rPr lang="ko-KR" altLang="en-US" dirty="0"/>
              <a:t>가지 방법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부호 절댓값 표현법</a:t>
            </a:r>
            <a:endParaRPr lang="en-US" altLang="ko-KR" dirty="0"/>
          </a:p>
          <a:p>
            <a:pPr lvl="2"/>
            <a:r>
              <a:rPr lang="ko-KR" altLang="en-US" dirty="0"/>
              <a:t>양수 값의 최상위 자리 값을 </a:t>
            </a:r>
            <a:r>
              <a:rPr lang="en-US" altLang="ko-KR" dirty="0"/>
              <a:t>1</a:t>
            </a:r>
            <a:r>
              <a:rPr lang="ko-KR" altLang="en-US" dirty="0"/>
              <a:t>로 바꾸고</a:t>
            </a:r>
            <a:r>
              <a:rPr lang="en-US" altLang="ko-KR" dirty="0"/>
              <a:t>, </a:t>
            </a:r>
            <a:r>
              <a:rPr lang="ko-KR" altLang="en-US" dirty="0"/>
              <a:t>나머지는 같게 표현하는 방법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1</a:t>
            </a:r>
            <a:r>
              <a:rPr lang="ko-KR" altLang="en-US" dirty="0"/>
              <a:t>의 보수 표현법</a:t>
            </a:r>
            <a:endParaRPr lang="en-US" altLang="ko-KR" dirty="0"/>
          </a:p>
          <a:p>
            <a:pPr lvl="2"/>
            <a:r>
              <a:rPr lang="ko-KR" altLang="en-US" dirty="0"/>
              <a:t>양수 값의 </a:t>
            </a:r>
            <a:r>
              <a:rPr lang="en-US" altLang="ko-KR" dirty="0"/>
              <a:t>0</a:t>
            </a:r>
            <a:r>
              <a:rPr lang="ko-KR" altLang="en-US" dirty="0"/>
              <a:t>은 </a:t>
            </a:r>
            <a:r>
              <a:rPr lang="en-US" altLang="ko-KR" dirty="0"/>
              <a:t>1</a:t>
            </a:r>
            <a:r>
              <a:rPr lang="ko-KR" altLang="en-US" dirty="0"/>
              <a:t>로</a:t>
            </a:r>
            <a:r>
              <a:rPr lang="en-US" altLang="ko-KR" dirty="0"/>
              <a:t>, 1</a:t>
            </a:r>
            <a:r>
              <a:rPr lang="ko-KR" altLang="en-US" dirty="0"/>
              <a:t>은 </a:t>
            </a:r>
            <a:r>
              <a:rPr lang="en-US" altLang="ko-KR" dirty="0"/>
              <a:t>0</a:t>
            </a:r>
            <a:r>
              <a:rPr lang="ko-KR" altLang="en-US" dirty="0"/>
              <a:t>으로 바꾸어 표현하는 방법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2</a:t>
            </a:r>
            <a:r>
              <a:rPr lang="ko-KR" altLang="en-US" dirty="0"/>
              <a:t>의 보수 표현법</a:t>
            </a:r>
            <a:endParaRPr lang="en-US" altLang="ko-KR" dirty="0"/>
          </a:p>
          <a:p>
            <a:pPr lvl="2"/>
            <a:r>
              <a:rPr lang="ko-KR" altLang="en-US" dirty="0"/>
              <a:t>양수 값의 </a:t>
            </a:r>
            <a:r>
              <a:rPr lang="en-US" altLang="ko-KR" dirty="0"/>
              <a:t>0</a:t>
            </a:r>
            <a:r>
              <a:rPr lang="ko-KR" altLang="en-US" dirty="0"/>
              <a:t>은 </a:t>
            </a:r>
            <a:r>
              <a:rPr lang="en-US" altLang="ko-KR" dirty="0"/>
              <a:t>1</a:t>
            </a:r>
            <a:r>
              <a:rPr lang="ko-KR" altLang="en-US" dirty="0"/>
              <a:t>로</a:t>
            </a:r>
            <a:r>
              <a:rPr lang="en-US" altLang="ko-KR" dirty="0"/>
              <a:t>, 1</a:t>
            </a:r>
            <a:r>
              <a:rPr lang="ko-KR" altLang="en-US" dirty="0"/>
              <a:t>은 </a:t>
            </a:r>
            <a:r>
              <a:rPr lang="en-US" altLang="ko-KR" dirty="0"/>
              <a:t>0</a:t>
            </a:r>
            <a:r>
              <a:rPr lang="ko-KR" altLang="en-US" dirty="0"/>
              <a:t>으로 바꾼 후</a:t>
            </a:r>
            <a:r>
              <a:rPr lang="en-US" altLang="ko-KR" dirty="0"/>
              <a:t> 1</a:t>
            </a:r>
            <a:r>
              <a:rPr lang="ko-KR" altLang="en-US" dirty="0"/>
              <a:t>을 더하여 표현하는 방법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118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수치 데이터의 표현 </a:t>
            </a:r>
            <a:r>
              <a:rPr lang="en-US" altLang="ko-KR" dirty="0"/>
              <a:t>(p.19)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28200" y="1492610"/>
            <a:ext cx="788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예제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 1010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을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2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바이트로 표현하면 아래와 같다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.</a:t>
            </a:r>
            <a:endParaRPr lang="ko-KR" altLang="en-US" sz="2800" dirty="0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894200" y="2474117"/>
          <a:ext cx="7355600" cy="5168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9725">
                  <a:extLst>
                    <a:ext uri="{9D8B030D-6E8A-4147-A177-3AD203B41FA5}">
                      <a16:colId xmlns:a16="http://schemas.microsoft.com/office/drawing/2014/main" val="267737927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401698651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87555653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153056664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458389808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821713791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332203735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107918040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239437418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994869202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474629636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913400692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363683268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4180940696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554408414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551402064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81414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5688" y="3566903"/>
            <a:ext cx="7989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①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-1010</a:t>
            </a:r>
            <a:r>
              <a:rPr lang="en-US" altLang="ko-KR" sz="24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을 부호 절댓값 방식으로 </a:t>
            </a:r>
            <a:r>
              <a:rPr lang="ko-KR" altLang="en-US" sz="2400" dirty="0" err="1">
                <a:latin typeface="메이플스토리" panose="02000300000000000000" pitchFamily="2" charset="-127"/>
                <a:ea typeface="메이플스토리" panose="02000300000000000000" pitchFamily="2" charset="-127"/>
              </a:rPr>
              <a:t>표현하시오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.</a:t>
            </a:r>
            <a:endParaRPr lang="ko-KR" altLang="en-US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688" y="5180895"/>
            <a:ext cx="7989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②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-1010</a:t>
            </a:r>
            <a:r>
              <a:rPr lang="en-US" altLang="ko-KR" sz="24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을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보수 방식으로 </a:t>
            </a:r>
            <a:r>
              <a:rPr lang="ko-KR" altLang="en-US" sz="2400" dirty="0" err="1">
                <a:latin typeface="메이플스토리" panose="02000300000000000000" pitchFamily="2" charset="-127"/>
                <a:ea typeface="메이플스토리" panose="02000300000000000000" pitchFamily="2" charset="-127"/>
              </a:rPr>
              <a:t>표현하시오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.</a:t>
            </a:r>
            <a:endParaRPr lang="ko-KR" altLang="en-US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8189" y="2495717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7931" y="2495717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87673" y="2495717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47415" y="2495717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07157" y="2495717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66899" y="2495717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26641" y="2495717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86383" y="2495717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6125" y="2495717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05867" y="2495717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65609" y="2495717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25351" y="2495717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85093" y="2495717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44835" y="2495717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04577" y="2495717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64316" y="2495717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52" name="표 51"/>
          <p:cNvGraphicFramePr>
            <a:graphicFrameLocks noGrp="1"/>
          </p:cNvGraphicFramePr>
          <p:nvPr/>
        </p:nvGraphicFramePr>
        <p:xfrm>
          <a:off x="894200" y="4105676"/>
          <a:ext cx="7355600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725">
                  <a:extLst>
                    <a:ext uri="{9D8B030D-6E8A-4147-A177-3AD203B41FA5}">
                      <a16:colId xmlns:a16="http://schemas.microsoft.com/office/drawing/2014/main" val="267737927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401698651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87555653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153056664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458389808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821713791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332203735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107918040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239437418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994869202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474629636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913400692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363683268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4180940696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554408414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551402064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814148"/>
                  </a:ext>
                </a:extLst>
              </a:tr>
            </a:tbl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968189" y="4127276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27931" y="4127276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87673" y="4127276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347415" y="4127276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07157" y="4127276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66899" y="4127276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26641" y="4127276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186383" y="4127276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646125" y="4127276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105867" y="4127276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65609" y="4127276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25351" y="4127276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485093" y="4127276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944835" y="4127276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404577" y="4127276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864316" y="4127276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69" name="표 68"/>
          <p:cNvGraphicFramePr>
            <a:graphicFrameLocks noGrp="1"/>
          </p:cNvGraphicFramePr>
          <p:nvPr/>
        </p:nvGraphicFramePr>
        <p:xfrm>
          <a:off x="894200" y="5707722"/>
          <a:ext cx="7355600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725">
                  <a:extLst>
                    <a:ext uri="{9D8B030D-6E8A-4147-A177-3AD203B41FA5}">
                      <a16:colId xmlns:a16="http://schemas.microsoft.com/office/drawing/2014/main" val="267737927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401698651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87555653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153056664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458389808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821713791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332203735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107918040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239437418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994869202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474629636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913400692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363683268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4180940696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554408414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551402064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814148"/>
                  </a:ext>
                </a:extLst>
              </a:tr>
            </a:tbl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968189" y="5729322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427931" y="5729322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887673" y="5729322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347415" y="5729322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807157" y="5729322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266899" y="5729322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726641" y="5729322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186383" y="5729322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646125" y="5729322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105867" y="5729322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565609" y="5729322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025351" y="5729322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485093" y="5729322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944835" y="5729322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404577" y="5729322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864316" y="5729322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9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수치 데이터의 표현 </a:t>
            </a:r>
            <a:r>
              <a:rPr lang="en-US" altLang="ko-KR" dirty="0"/>
              <a:t>(p.19)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28200" y="1492610"/>
            <a:ext cx="788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예제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 1010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을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2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바이트로 표현하면 아래와 같다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.</a:t>
            </a:r>
            <a:endParaRPr lang="ko-KR" altLang="en-US" sz="2800" dirty="0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894200" y="2474117"/>
          <a:ext cx="7355600" cy="5168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9725">
                  <a:extLst>
                    <a:ext uri="{9D8B030D-6E8A-4147-A177-3AD203B41FA5}">
                      <a16:colId xmlns:a16="http://schemas.microsoft.com/office/drawing/2014/main" val="267737927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401698651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87555653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153056664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458389808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821713791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332203735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107918040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239437418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994869202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474629636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913400692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363683268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4180940696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554408414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551402064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81414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5688" y="3566903"/>
            <a:ext cx="7989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③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-1010</a:t>
            </a:r>
            <a:r>
              <a:rPr lang="en-US" altLang="ko-KR" sz="24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을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보수 방식으로 </a:t>
            </a:r>
            <a:r>
              <a:rPr lang="ko-KR" altLang="en-US" sz="2400" dirty="0" err="1">
                <a:latin typeface="메이플스토리" panose="02000300000000000000" pitchFamily="2" charset="-127"/>
                <a:ea typeface="메이플스토리" panose="02000300000000000000" pitchFamily="2" charset="-127"/>
              </a:rPr>
              <a:t>표현하시오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.</a:t>
            </a:r>
            <a:endParaRPr lang="ko-KR" altLang="en-US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8189" y="2495717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7931" y="2495717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87673" y="2495717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47415" y="2495717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07157" y="2495717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66899" y="2495717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26641" y="2495717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86383" y="2495717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6125" y="2495717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05867" y="2495717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65609" y="2495717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25351" y="2495717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85093" y="2495717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44835" y="2495717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04577" y="2495717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64316" y="2495717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387" y="4571097"/>
            <a:ext cx="38985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</a:t>
            </a:r>
            <a:endParaRPr lang="ko-KR" alt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849625" y="46404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/>
              <a:t>1</a:t>
            </a:r>
            <a:endParaRPr lang="ko-KR" altLang="en-US" sz="2400" b="1" dirty="0"/>
          </a:p>
        </p:txBody>
      </p:sp>
      <p:cxnSp>
        <p:nvCxnSpPr>
          <p:cNvPr id="7" name="직선 연결선 6"/>
          <p:cNvCxnSpPr/>
          <p:nvPr/>
        </p:nvCxnSpPr>
        <p:spPr>
          <a:xfrm>
            <a:off x="625688" y="5103915"/>
            <a:ext cx="7624112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7" name="표 86"/>
          <p:cNvGraphicFramePr>
            <a:graphicFrameLocks noGrp="1"/>
          </p:cNvGraphicFramePr>
          <p:nvPr/>
        </p:nvGraphicFramePr>
        <p:xfrm>
          <a:off x="894200" y="4105676"/>
          <a:ext cx="7355600" cy="5168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9725">
                  <a:extLst>
                    <a:ext uri="{9D8B030D-6E8A-4147-A177-3AD203B41FA5}">
                      <a16:colId xmlns:a16="http://schemas.microsoft.com/office/drawing/2014/main" val="267737927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401698651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87555653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153056664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458389808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821713791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332203735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107918040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239437418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994869202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474629636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913400692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363683268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4180940696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554408414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551402064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814148"/>
                  </a:ext>
                </a:extLst>
              </a:tr>
            </a:tbl>
          </a:graphicData>
        </a:graphic>
      </p:graphicFrame>
      <p:sp>
        <p:nvSpPr>
          <p:cNvPr id="88" name="TextBox 87"/>
          <p:cNvSpPr txBox="1"/>
          <p:nvPr/>
        </p:nvSpPr>
        <p:spPr>
          <a:xfrm>
            <a:off x="968189" y="4127276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427931" y="4127276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887673" y="4127276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347415" y="4127276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807157" y="4127276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266899" y="4127276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726641" y="4127276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186383" y="4127276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646125" y="4127276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105867" y="4127276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565609" y="4127276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025351" y="4127276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485093" y="4127276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944835" y="4127276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404577" y="4127276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864316" y="4127276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04" name="표 103"/>
          <p:cNvGraphicFramePr>
            <a:graphicFrameLocks noGrp="1"/>
          </p:cNvGraphicFramePr>
          <p:nvPr/>
        </p:nvGraphicFramePr>
        <p:xfrm>
          <a:off x="894200" y="5420861"/>
          <a:ext cx="7355600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725">
                  <a:extLst>
                    <a:ext uri="{9D8B030D-6E8A-4147-A177-3AD203B41FA5}">
                      <a16:colId xmlns:a16="http://schemas.microsoft.com/office/drawing/2014/main" val="267737927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401698651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87555653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153056664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458389808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821713791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332203735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107918040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239437418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994869202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474629636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913400692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363683268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4180940696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554408414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551402064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814148"/>
                  </a:ext>
                </a:extLst>
              </a:tr>
            </a:tbl>
          </a:graphicData>
        </a:graphic>
      </p:graphicFrame>
      <p:sp>
        <p:nvSpPr>
          <p:cNvPr id="105" name="TextBox 104"/>
          <p:cNvSpPr txBox="1"/>
          <p:nvPr/>
        </p:nvSpPr>
        <p:spPr>
          <a:xfrm>
            <a:off x="968189" y="5442461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427931" y="5442461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887673" y="5442461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347415" y="5442461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807157" y="5442461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266899" y="5442461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726641" y="5442461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186383" y="5442461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646125" y="5442461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105867" y="5442461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565609" y="5442461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025351" y="5442461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485093" y="5442461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944835" y="5442461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404577" y="5442461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864316" y="5442461"/>
            <a:ext cx="31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4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9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9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1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1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1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86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음수 표현 방식 비교</a:t>
            </a:r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ko-KR" altLang="en-US" dirty="0"/>
              <a:t>비트로 양수만 표현</a:t>
            </a:r>
            <a:endParaRPr lang="en-US" altLang="ko-KR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15</a:t>
            </a:fld>
            <a:endParaRPr lang="ko-KR" altLang="en-US"/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1862668" y="2801470"/>
          <a:ext cx="5418664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36714764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00827039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1670847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15244270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18876527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69203651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35579718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264708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530775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1862668" y="2390305"/>
          <a:ext cx="54186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36714764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00827039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1670847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15244270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18876527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69203651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35579718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264708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7530775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040322" y="238245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0</a:t>
            </a:r>
            <a:endParaRPr lang="ko-KR" alt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718224" y="238245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1</a:t>
            </a:r>
            <a:endParaRPr lang="ko-KR" alt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96128" y="238245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2</a:t>
            </a:r>
            <a:endParaRPr lang="ko-KR" alt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074031" y="238245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3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51934" y="238245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4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429837" y="238245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5</a:t>
            </a:r>
            <a:endParaRPr lang="ko-KR" alt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107740" y="238245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6</a:t>
            </a:r>
            <a:endParaRPr lang="ko-KR" alt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785644" y="2382456"/>
            <a:ext cx="314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7</a:t>
            </a:r>
            <a:endParaRPr lang="ko-KR" alt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910479" y="2793328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000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88382" y="2793328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001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66285" y="2793328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010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44188" y="2793328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011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22091" y="2793328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100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99994" y="2793328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101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77897" y="2793328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110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55800" y="2793328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111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6840" y="3354679"/>
            <a:ext cx="1008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0 ~ 7</a:t>
            </a:r>
            <a:endParaRPr lang="ko-KR" altLang="en-US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45944" y="3354679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표현 범위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?</a:t>
            </a:r>
            <a:endParaRPr lang="ko-KR" altLang="en-US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89542" y="4167877"/>
            <a:ext cx="4164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※ N </a:t>
            </a:r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비트일 경우 표현</a:t>
            </a:r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범위</a:t>
            </a:r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: 0 ~ (2</a:t>
            </a:r>
            <a:r>
              <a:rPr lang="en-US" altLang="ko-KR" sz="2000" baseline="30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N</a:t>
            </a:r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-1)</a:t>
            </a:r>
            <a:endParaRPr lang="ko-KR" altLang="en-US" sz="2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735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음수 표현 방식 비교</a:t>
            </a:r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ko-KR" altLang="en-US" dirty="0"/>
              <a:t>비트로 양수</a:t>
            </a:r>
            <a:r>
              <a:rPr lang="en-US" altLang="ko-KR" dirty="0"/>
              <a:t>, </a:t>
            </a:r>
            <a:r>
              <a:rPr lang="ko-KR" altLang="en-US" dirty="0"/>
              <a:t>음수 표현 방법 ①</a:t>
            </a:r>
            <a:r>
              <a:rPr lang="en-US" altLang="ko-KR" dirty="0"/>
              <a:t> </a:t>
            </a:r>
            <a:r>
              <a:rPr lang="ko-KR" altLang="en-US" dirty="0"/>
              <a:t>부호 절댓값 표현법</a:t>
            </a:r>
            <a:endParaRPr lang="en-US" altLang="ko-KR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16</a:t>
            </a:fld>
            <a:endParaRPr lang="ko-KR" altLang="en-US"/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1862668" y="2801470"/>
          <a:ext cx="5418664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36714764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00827039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1670847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15244270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18876527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69203651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35579718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264708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530775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1862668" y="2390305"/>
          <a:ext cx="54186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36714764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00827039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1670847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15244270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18876527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69203651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35579718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264708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7530775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040322" y="238245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0</a:t>
            </a:r>
            <a:endParaRPr lang="ko-KR" alt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718224" y="238245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1</a:t>
            </a:r>
            <a:endParaRPr lang="ko-KR" alt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96128" y="238245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2</a:t>
            </a:r>
            <a:endParaRPr lang="ko-KR" alt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074031" y="238245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3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12661" y="2382456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-0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390564" y="2382456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-1</a:t>
            </a:r>
            <a:endParaRPr lang="ko-KR" alt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068467" y="2382456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-2</a:t>
            </a:r>
            <a:endParaRPr lang="ko-KR" alt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746371" y="2382456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-3</a:t>
            </a:r>
            <a:endParaRPr lang="ko-KR" alt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910479" y="2793328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000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88382" y="2793328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001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66285" y="2793328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010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44188" y="2793328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011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22091" y="2793328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100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99994" y="2793328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101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77897" y="2793328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110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55800" y="2793328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111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아래쪽 화살표 1"/>
          <p:cNvSpPr/>
          <p:nvPr/>
        </p:nvSpPr>
        <p:spPr>
          <a:xfrm>
            <a:off x="4283047" y="3975962"/>
            <a:ext cx="577906" cy="597647"/>
          </a:xfrm>
          <a:prstGeom prst="downArrow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9" name="표 28"/>
          <p:cNvGraphicFramePr>
            <a:graphicFrameLocks noGrp="1"/>
          </p:cNvGraphicFramePr>
          <p:nvPr/>
        </p:nvGraphicFramePr>
        <p:xfrm>
          <a:off x="1862668" y="5146015"/>
          <a:ext cx="5418664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36714764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00827039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1670847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15244270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18876527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69203651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35579718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264708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530775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/>
        </p:nvGraphicFramePr>
        <p:xfrm>
          <a:off x="1862668" y="4734850"/>
          <a:ext cx="54186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36714764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00827039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1670847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15244270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18876527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69203651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35579718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264708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7530775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001049" y="4727001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-3</a:t>
            </a:r>
            <a:endParaRPr lang="ko-KR" alt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678951" y="4727001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-2</a:t>
            </a:r>
            <a:endParaRPr lang="ko-KR" alt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356855" y="4727001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-1</a:t>
            </a:r>
            <a:endParaRPr lang="ko-KR" alt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034758" y="4727001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-0</a:t>
            </a:r>
            <a:endParaRPr lang="ko-KR" alt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51934" y="4727001"/>
            <a:ext cx="314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0</a:t>
            </a:r>
            <a:endParaRPr lang="ko-KR" alt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429837" y="4727001"/>
            <a:ext cx="314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1</a:t>
            </a:r>
            <a:endParaRPr lang="ko-KR" altLang="en-US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107740" y="4727001"/>
            <a:ext cx="314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2</a:t>
            </a:r>
            <a:endParaRPr lang="ko-KR" altLang="en-US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785644" y="4727001"/>
            <a:ext cx="314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3</a:t>
            </a:r>
            <a:endParaRPr lang="ko-KR" altLang="en-US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910478" y="513787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111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88381" y="513787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110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66284" y="513787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101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44187" y="513787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100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22091" y="513787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000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99994" y="513787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001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77896" y="513787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010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55800" y="513787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011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5947" y="3354679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표현 범위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?</a:t>
            </a:r>
            <a:endParaRPr lang="ko-KR" altLang="en-US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77976" y="3354679"/>
            <a:ext cx="2435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-3 ~ -0, 0 ~ 3</a:t>
            </a:r>
            <a:endParaRPr lang="ko-KR" altLang="en-US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7991" y="4090119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의미하는 값의 크기 순으로 재배치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999022" y="6075180"/>
            <a:ext cx="5145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※ N </a:t>
            </a:r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비트일 경우 표현 범위</a:t>
            </a:r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: -(2</a:t>
            </a:r>
            <a:r>
              <a:rPr lang="en-US" altLang="ko-KR" sz="2000" baseline="30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N-1</a:t>
            </a:r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-1) ~ (2</a:t>
            </a:r>
            <a:r>
              <a:rPr lang="en-US" altLang="ko-KR" sz="2000" baseline="30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N-1</a:t>
            </a:r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-1)</a:t>
            </a:r>
            <a:endParaRPr lang="ko-KR" altLang="en-US" sz="2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556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5" grpId="0"/>
      <p:bldP spid="47" grpId="0"/>
      <p:bldP spid="6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음수 표현 방식 비교</a:t>
            </a:r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ko-KR" altLang="en-US" dirty="0"/>
              <a:t>비트로 양수</a:t>
            </a:r>
            <a:r>
              <a:rPr lang="en-US" altLang="ko-KR" dirty="0"/>
              <a:t>, </a:t>
            </a:r>
            <a:r>
              <a:rPr lang="ko-KR" altLang="en-US" dirty="0"/>
              <a:t>음수 표현 방법 ② </a:t>
            </a:r>
            <a:r>
              <a:rPr lang="en-US" altLang="ko-KR" dirty="0"/>
              <a:t>1</a:t>
            </a:r>
            <a:r>
              <a:rPr lang="ko-KR" altLang="en-US" dirty="0"/>
              <a:t>의 보수 표현법</a:t>
            </a:r>
            <a:endParaRPr lang="en-US" altLang="ko-KR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17</a:t>
            </a:fld>
            <a:endParaRPr lang="ko-KR" altLang="en-US"/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1862668" y="2801470"/>
          <a:ext cx="5418664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36714764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00827039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1670847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15244270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18876527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69203651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35579718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264708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530775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1862668" y="2390305"/>
          <a:ext cx="54186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36714764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00827039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1670847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15244270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18876527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69203651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35579718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264708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7530775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040322" y="238245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0</a:t>
            </a:r>
            <a:endParaRPr lang="ko-KR" alt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718224" y="238245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1</a:t>
            </a:r>
            <a:endParaRPr lang="ko-KR" alt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96128" y="238245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2</a:t>
            </a:r>
            <a:endParaRPr lang="ko-KR" alt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074031" y="238245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3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12661" y="2382456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-3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390564" y="2382456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-2</a:t>
            </a:r>
            <a:endParaRPr lang="ko-KR" alt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068467" y="2382456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-1</a:t>
            </a:r>
            <a:endParaRPr lang="ko-KR" alt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746371" y="2382456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-0</a:t>
            </a:r>
            <a:endParaRPr lang="ko-KR" alt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910479" y="2793328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000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88382" y="2793328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001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66285" y="2793328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010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44188" y="2793328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011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22091" y="2793328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100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99994" y="2793328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101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77897" y="2793328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110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55800" y="2793328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111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아래쪽 화살표 1"/>
          <p:cNvSpPr/>
          <p:nvPr/>
        </p:nvSpPr>
        <p:spPr>
          <a:xfrm>
            <a:off x="4283047" y="3975962"/>
            <a:ext cx="577906" cy="597647"/>
          </a:xfrm>
          <a:prstGeom prst="downArrow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9" name="표 28"/>
          <p:cNvGraphicFramePr>
            <a:graphicFrameLocks noGrp="1"/>
          </p:cNvGraphicFramePr>
          <p:nvPr/>
        </p:nvGraphicFramePr>
        <p:xfrm>
          <a:off x="1862668" y="5146015"/>
          <a:ext cx="5418664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36714764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00827039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1670847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15244270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18876527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69203651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35579718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264708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530775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/>
        </p:nvGraphicFramePr>
        <p:xfrm>
          <a:off x="1862668" y="4734850"/>
          <a:ext cx="54186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36714764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00827039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1670847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15244270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18876527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69203651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35579718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264708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7530775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001049" y="4727001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-3</a:t>
            </a:r>
            <a:endParaRPr lang="ko-KR" alt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678951" y="4727001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-2</a:t>
            </a:r>
            <a:endParaRPr lang="ko-KR" alt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356855" y="4727001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-1</a:t>
            </a:r>
            <a:endParaRPr lang="ko-KR" alt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034758" y="4727001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-0</a:t>
            </a:r>
            <a:endParaRPr lang="ko-KR" alt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51934" y="4727001"/>
            <a:ext cx="314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0</a:t>
            </a:r>
            <a:endParaRPr lang="ko-KR" alt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429837" y="4727001"/>
            <a:ext cx="314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1</a:t>
            </a:r>
            <a:endParaRPr lang="ko-KR" altLang="en-US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107740" y="4727001"/>
            <a:ext cx="314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2</a:t>
            </a:r>
            <a:endParaRPr lang="ko-KR" altLang="en-US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785644" y="4727001"/>
            <a:ext cx="314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3</a:t>
            </a:r>
            <a:endParaRPr lang="ko-KR" altLang="en-US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910478" y="513787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100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88381" y="513787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101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66284" y="513787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110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44187" y="513787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111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22091" y="513787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000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99994" y="513787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001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77896" y="513787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010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55800" y="513787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011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5947" y="3354679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표현 범위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?</a:t>
            </a:r>
            <a:endParaRPr lang="ko-KR" altLang="en-US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77976" y="3354679"/>
            <a:ext cx="2435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-3 ~ -0, 0 ~ 3</a:t>
            </a:r>
            <a:endParaRPr lang="ko-KR" altLang="en-US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17991" y="4090119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의미하는 값의 크기 순으로 재배치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999022" y="6075180"/>
            <a:ext cx="5145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※ N </a:t>
            </a:r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비트일 경우 표현 범위</a:t>
            </a:r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: -(2</a:t>
            </a:r>
            <a:r>
              <a:rPr lang="en-US" altLang="ko-KR" sz="2000" baseline="30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N-1</a:t>
            </a:r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-1) ~ (2</a:t>
            </a:r>
            <a:r>
              <a:rPr lang="en-US" altLang="ko-KR" sz="2000" baseline="30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N-1</a:t>
            </a:r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-1)</a:t>
            </a:r>
            <a:endParaRPr lang="ko-KR" altLang="en-US" sz="2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181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5" grpId="0"/>
      <p:bldP spid="47" grpId="0"/>
      <p:bldP spid="48" grpId="0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음수 표현 방식 비교</a:t>
            </a:r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ko-KR" altLang="en-US" dirty="0"/>
              <a:t>비트로 양수</a:t>
            </a:r>
            <a:r>
              <a:rPr lang="en-US" altLang="ko-KR" dirty="0"/>
              <a:t>, </a:t>
            </a:r>
            <a:r>
              <a:rPr lang="ko-KR" altLang="en-US" dirty="0"/>
              <a:t>음수 표현 방법 ③ </a:t>
            </a:r>
            <a:r>
              <a:rPr lang="en-US" altLang="ko-KR" dirty="0"/>
              <a:t>2</a:t>
            </a:r>
            <a:r>
              <a:rPr lang="ko-KR" altLang="en-US" dirty="0"/>
              <a:t>의 보수 표현법</a:t>
            </a:r>
            <a:endParaRPr lang="en-US" altLang="ko-KR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18</a:t>
            </a:fld>
            <a:endParaRPr lang="ko-KR" altLang="en-US"/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1862668" y="2801470"/>
          <a:ext cx="5418664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36714764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00827039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1670847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15244270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18876527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69203651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35579718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264708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530775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1862668" y="2390305"/>
          <a:ext cx="54186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36714764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00827039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1670847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15244270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18876527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69203651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35579718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264708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7530775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040322" y="238245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0</a:t>
            </a:r>
            <a:endParaRPr lang="ko-KR" alt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718224" y="238245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1</a:t>
            </a:r>
            <a:endParaRPr lang="ko-KR" alt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96128" y="238245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2</a:t>
            </a:r>
            <a:endParaRPr lang="ko-KR" alt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074031" y="238245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3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12661" y="2382456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-4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390564" y="2382456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-3</a:t>
            </a:r>
            <a:endParaRPr lang="ko-KR" alt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068467" y="2382456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-2</a:t>
            </a:r>
            <a:endParaRPr lang="ko-KR" alt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746371" y="2382456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-1</a:t>
            </a:r>
            <a:endParaRPr lang="ko-KR" alt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910479" y="2793328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000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88382" y="2793328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001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66285" y="2793328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010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44188" y="2793328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011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22091" y="2793328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100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99994" y="2793328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101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77897" y="2793328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110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55800" y="2793328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111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아래쪽 화살표 1"/>
          <p:cNvSpPr/>
          <p:nvPr/>
        </p:nvSpPr>
        <p:spPr>
          <a:xfrm>
            <a:off x="4283047" y="3975962"/>
            <a:ext cx="577906" cy="597647"/>
          </a:xfrm>
          <a:prstGeom prst="downArrow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9" name="표 28"/>
          <p:cNvGraphicFramePr>
            <a:graphicFrameLocks noGrp="1"/>
          </p:cNvGraphicFramePr>
          <p:nvPr/>
        </p:nvGraphicFramePr>
        <p:xfrm>
          <a:off x="1862668" y="5146015"/>
          <a:ext cx="5418664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36714764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00827039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1670847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15244270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18876527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69203651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35579718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264708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530775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/>
        </p:nvGraphicFramePr>
        <p:xfrm>
          <a:off x="1862668" y="4734850"/>
          <a:ext cx="54186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36714764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00827039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1670847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15244270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18876527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69203651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35579718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264708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7530775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001049" y="4727001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-4</a:t>
            </a:r>
            <a:endParaRPr lang="ko-KR" alt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678951" y="4727001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-3</a:t>
            </a:r>
            <a:endParaRPr lang="ko-KR" alt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356855" y="4727001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-2</a:t>
            </a:r>
            <a:endParaRPr lang="ko-KR" alt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034758" y="4727001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-1</a:t>
            </a:r>
            <a:endParaRPr lang="ko-KR" alt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51934" y="4727001"/>
            <a:ext cx="314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0</a:t>
            </a:r>
            <a:endParaRPr lang="ko-KR" alt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429837" y="4727001"/>
            <a:ext cx="314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1</a:t>
            </a:r>
            <a:endParaRPr lang="ko-KR" altLang="en-US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107740" y="4727001"/>
            <a:ext cx="314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2</a:t>
            </a:r>
            <a:endParaRPr lang="ko-KR" altLang="en-US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785644" y="4727001"/>
            <a:ext cx="314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3</a:t>
            </a:r>
            <a:endParaRPr lang="ko-KR" altLang="en-US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910478" y="513787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100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88381" y="513787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101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66284" y="513787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110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44187" y="513787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111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22091" y="513787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000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99994" y="513787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001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77896" y="513787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010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55800" y="513787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011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5947" y="3354679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표현 범위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?</a:t>
            </a:r>
            <a:endParaRPr lang="ko-KR" altLang="en-US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77976" y="3354679"/>
            <a:ext cx="1215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-4 ~ 3</a:t>
            </a:r>
            <a:endParaRPr lang="ko-KR" altLang="en-US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17991" y="4090119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의미하는 값의 크기 순으로 재배치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20850" y="6075180"/>
            <a:ext cx="4902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※ N </a:t>
            </a:r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비트일 경우 표현 범위</a:t>
            </a:r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: -(2</a:t>
            </a:r>
            <a:r>
              <a:rPr lang="en-US" altLang="ko-KR" sz="2000" baseline="30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N-1</a:t>
            </a:r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 ~ (2</a:t>
            </a:r>
            <a:r>
              <a:rPr lang="en-US" altLang="ko-KR" sz="2000" baseline="30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N-1</a:t>
            </a:r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-1)</a:t>
            </a:r>
            <a:endParaRPr lang="ko-KR" altLang="en-US" sz="2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557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5" grpId="0"/>
      <p:bldP spid="47" grpId="0"/>
      <p:bldP spid="48" grpId="0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부호 절댓값 방식의 단점</a:t>
            </a:r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ko-KR" altLang="en-US" dirty="0"/>
              <a:t>표현할 수 있는 수의 종류가 적다</a:t>
            </a:r>
            <a:r>
              <a:rPr lang="en-US" altLang="ko-KR" dirty="0"/>
              <a:t>.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19</a:t>
            </a:fld>
            <a:endParaRPr lang="ko-KR" altLang="en-US"/>
          </a:p>
        </p:txBody>
      </p:sp>
      <p:graphicFrame>
        <p:nvGraphicFramePr>
          <p:cNvPr id="40" name="표 8">
            <a:extLst>
              <a:ext uri="{FF2B5EF4-FFF2-40B4-BE49-F238E27FC236}">
                <a16:creationId xmlns:a16="http://schemas.microsoft.com/office/drawing/2014/main" id="{70A8A62E-1DD1-4021-BAAB-365AB84238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39992"/>
              </p:ext>
            </p:extLst>
          </p:nvPr>
        </p:nvGraphicFramePr>
        <p:xfrm>
          <a:off x="3087730" y="2654597"/>
          <a:ext cx="5418664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36714764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00827039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1670847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15244270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18876527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69203651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35579718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264708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530775"/>
                  </a:ext>
                </a:extLst>
              </a:tr>
            </a:tbl>
          </a:graphicData>
        </a:graphic>
      </p:graphicFrame>
      <p:graphicFrame>
        <p:nvGraphicFramePr>
          <p:cNvPr id="41" name="표 9">
            <a:extLst>
              <a:ext uri="{FF2B5EF4-FFF2-40B4-BE49-F238E27FC236}">
                <a16:creationId xmlns:a16="http://schemas.microsoft.com/office/drawing/2014/main" id="{571514EE-8ED4-42BF-967E-B6F54E164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714324"/>
              </p:ext>
            </p:extLst>
          </p:nvPr>
        </p:nvGraphicFramePr>
        <p:xfrm>
          <a:off x="3087730" y="2243432"/>
          <a:ext cx="54186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36714764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00827039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1670847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15244270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18876527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69203651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35579718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264708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7530775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F11088FE-D833-4AC8-B04E-7E5ED1728952}"/>
              </a:ext>
            </a:extLst>
          </p:cNvPr>
          <p:cNvSpPr txBox="1"/>
          <p:nvPr/>
        </p:nvSpPr>
        <p:spPr>
          <a:xfrm>
            <a:off x="3265384" y="223558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0</a:t>
            </a:r>
            <a:endParaRPr lang="ko-KR" altLang="en-US" sz="20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E861557-7041-4D41-8C1C-495DF3F7888D}"/>
              </a:ext>
            </a:extLst>
          </p:cNvPr>
          <p:cNvSpPr txBox="1"/>
          <p:nvPr/>
        </p:nvSpPr>
        <p:spPr>
          <a:xfrm>
            <a:off x="3943286" y="223558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1</a:t>
            </a:r>
            <a:endParaRPr lang="ko-KR" altLang="en-US" sz="2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1D90B8F-48F4-43CE-9043-F5D3F51F822F}"/>
              </a:ext>
            </a:extLst>
          </p:cNvPr>
          <p:cNvSpPr txBox="1"/>
          <p:nvPr/>
        </p:nvSpPr>
        <p:spPr>
          <a:xfrm>
            <a:off x="4621190" y="223558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2</a:t>
            </a:r>
            <a:endParaRPr lang="ko-KR" altLang="en-US" sz="20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879107B-ED0C-4067-AAC8-301667AB5B82}"/>
              </a:ext>
            </a:extLst>
          </p:cNvPr>
          <p:cNvSpPr txBox="1"/>
          <p:nvPr/>
        </p:nvSpPr>
        <p:spPr>
          <a:xfrm>
            <a:off x="5299093" y="223558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3</a:t>
            </a:r>
            <a:endParaRPr lang="ko-KR" altLang="en-US" sz="2000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FDB5EC-2041-4323-9689-EECD126B0DC5}"/>
              </a:ext>
            </a:extLst>
          </p:cNvPr>
          <p:cNvSpPr txBox="1"/>
          <p:nvPr/>
        </p:nvSpPr>
        <p:spPr>
          <a:xfrm>
            <a:off x="5914479" y="2235583"/>
            <a:ext cx="43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-0</a:t>
            </a:r>
            <a:endParaRPr lang="ko-KR" altLang="en-US" sz="20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7AB465-415B-415C-B05D-9A33DDCC3C2D}"/>
              </a:ext>
            </a:extLst>
          </p:cNvPr>
          <p:cNvSpPr txBox="1"/>
          <p:nvPr/>
        </p:nvSpPr>
        <p:spPr>
          <a:xfrm>
            <a:off x="6592382" y="2235583"/>
            <a:ext cx="43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-1</a:t>
            </a:r>
            <a:endParaRPr lang="ko-KR" altLang="en-US" sz="20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F22CDCF-E2EA-42AF-9826-609BEEA6D80F}"/>
              </a:ext>
            </a:extLst>
          </p:cNvPr>
          <p:cNvSpPr txBox="1"/>
          <p:nvPr/>
        </p:nvSpPr>
        <p:spPr>
          <a:xfrm>
            <a:off x="7293529" y="2235583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-2</a:t>
            </a:r>
            <a:endParaRPr lang="ko-KR" altLang="en-US" sz="20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DC86A53-7D5D-42AF-8AFE-21C1F546DDF3}"/>
              </a:ext>
            </a:extLst>
          </p:cNvPr>
          <p:cNvSpPr txBox="1"/>
          <p:nvPr/>
        </p:nvSpPr>
        <p:spPr>
          <a:xfrm>
            <a:off x="7948189" y="2235583"/>
            <a:ext cx="43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-3</a:t>
            </a:r>
            <a:endParaRPr lang="ko-KR" altLang="en-US" sz="20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4A6A3B7-CB4B-4BF5-9DDA-8F33B35D19A9}"/>
              </a:ext>
            </a:extLst>
          </p:cNvPr>
          <p:cNvSpPr txBox="1"/>
          <p:nvPr/>
        </p:nvSpPr>
        <p:spPr>
          <a:xfrm>
            <a:off x="3135541" y="2646455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000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CA1CA68-C4D1-4DA7-BAE2-9B77F7E7D095}"/>
              </a:ext>
            </a:extLst>
          </p:cNvPr>
          <p:cNvSpPr txBox="1"/>
          <p:nvPr/>
        </p:nvSpPr>
        <p:spPr>
          <a:xfrm>
            <a:off x="3813444" y="2646455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001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0FABE58-5EC5-4F45-ABC0-A3B20BE218D1}"/>
              </a:ext>
            </a:extLst>
          </p:cNvPr>
          <p:cNvSpPr txBox="1"/>
          <p:nvPr/>
        </p:nvSpPr>
        <p:spPr>
          <a:xfrm>
            <a:off x="4491347" y="2646455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010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6E670BE-A4BD-4F97-87B5-1396F540F885}"/>
              </a:ext>
            </a:extLst>
          </p:cNvPr>
          <p:cNvSpPr txBox="1"/>
          <p:nvPr/>
        </p:nvSpPr>
        <p:spPr>
          <a:xfrm>
            <a:off x="5169250" y="2646455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011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56887AE-9FEA-487C-A13B-62CD63BD7CDE}"/>
              </a:ext>
            </a:extLst>
          </p:cNvPr>
          <p:cNvSpPr txBox="1"/>
          <p:nvPr/>
        </p:nvSpPr>
        <p:spPr>
          <a:xfrm>
            <a:off x="5847153" y="2646455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100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E9B240F-E0C7-461F-819E-7774437001D1}"/>
              </a:ext>
            </a:extLst>
          </p:cNvPr>
          <p:cNvSpPr txBox="1"/>
          <p:nvPr/>
        </p:nvSpPr>
        <p:spPr>
          <a:xfrm>
            <a:off x="6525056" y="2646455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101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C2CBBCE-70CE-45B2-B289-DDE02B80E1D7}"/>
              </a:ext>
            </a:extLst>
          </p:cNvPr>
          <p:cNvSpPr txBox="1"/>
          <p:nvPr/>
        </p:nvSpPr>
        <p:spPr>
          <a:xfrm>
            <a:off x="7202959" y="2646455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110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13E7999-21F8-49DE-9580-894060D2E6E0}"/>
              </a:ext>
            </a:extLst>
          </p:cNvPr>
          <p:cNvSpPr txBox="1"/>
          <p:nvPr/>
        </p:nvSpPr>
        <p:spPr>
          <a:xfrm>
            <a:off x="7880862" y="2646455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111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58" name="모서리가 둥근 직사각형 5">
            <a:extLst>
              <a:ext uri="{FF2B5EF4-FFF2-40B4-BE49-F238E27FC236}">
                <a16:creationId xmlns:a16="http://schemas.microsoft.com/office/drawing/2014/main" id="{C47166D8-1B51-44E6-86D7-8C839A98F9AF}"/>
              </a:ext>
            </a:extLst>
          </p:cNvPr>
          <p:cNvSpPr/>
          <p:nvPr/>
        </p:nvSpPr>
        <p:spPr>
          <a:xfrm>
            <a:off x="3159937" y="2315432"/>
            <a:ext cx="5274251" cy="253054"/>
          </a:xfrm>
          <a:prstGeom prst="roundRect">
            <a:avLst/>
          </a:prstGeom>
          <a:solidFill>
            <a:srgbClr val="ED7D3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7F9369C-7A02-46B2-969E-8E06C2722334}"/>
              </a:ext>
            </a:extLst>
          </p:cNvPr>
          <p:cNvSpPr txBox="1"/>
          <p:nvPr/>
        </p:nvSpPr>
        <p:spPr>
          <a:xfrm>
            <a:off x="371753" y="2286245"/>
            <a:ext cx="2190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부호 절댓값 방식</a:t>
            </a:r>
          </a:p>
        </p:txBody>
      </p:sp>
      <p:graphicFrame>
        <p:nvGraphicFramePr>
          <p:cNvPr id="100" name="표 8">
            <a:extLst>
              <a:ext uri="{FF2B5EF4-FFF2-40B4-BE49-F238E27FC236}">
                <a16:creationId xmlns:a16="http://schemas.microsoft.com/office/drawing/2014/main" id="{06F3225A-BD76-4D68-9C8E-5A7385DDE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678669"/>
              </p:ext>
            </p:extLst>
          </p:nvPr>
        </p:nvGraphicFramePr>
        <p:xfrm>
          <a:off x="3087730" y="4193655"/>
          <a:ext cx="5418664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36714764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00827039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1670847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15244270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18876527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69203651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35579718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264708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530775"/>
                  </a:ext>
                </a:extLst>
              </a:tr>
            </a:tbl>
          </a:graphicData>
        </a:graphic>
      </p:graphicFrame>
      <p:graphicFrame>
        <p:nvGraphicFramePr>
          <p:cNvPr id="101" name="표 9">
            <a:extLst>
              <a:ext uri="{FF2B5EF4-FFF2-40B4-BE49-F238E27FC236}">
                <a16:creationId xmlns:a16="http://schemas.microsoft.com/office/drawing/2014/main" id="{10149909-1E24-4C79-B422-9086DBF5A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175138"/>
              </p:ext>
            </p:extLst>
          </p:nvPr>
        </p:nvGraphicFramePr>
        <p:xfrm>
          <a:off x="3087730" y="3782490"/>
          <a:ext cx="54186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36714764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00827039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1670847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15244270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18876527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69203651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35579718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264708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7530775"/>
                  </a:ext>
                </a:extLst>
              </a:tr>
            </a:tbl>
          </a:graphicData>
        </a:graphic>
      </p:graphicFrame>
      <p:sp>
        <p:nvSpPr>
          <p:cNvPr id="102" name="TextBox 101">
            <a:extLst>
              <a:ext uri="{FF2B5EF4-FFF2-40B4-BE49-F238E27FC236}">
                <a16:creationId xmlns:a16="http://schemas.microsoft.com/office/drawing/2014/main" id="{AE2A36A0-A613-4A12-8339-8A11E9E5C2D2}"/>
              </a:ext>
            </a:extLst>
          </p:cNvPr>
          <p:cNvSpPr txBox="1"/>
          <p:nvPr/>
        </p:nvSpPr>
        <p:spPr>
          <a:xfrm>
            <a:off x="3265384" y="377464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0</a:t>
            </a:r>
            <a:endParaRPr lang="ko-KR" altLang="en-US" sz="2000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0A765EF-1391-4AD1-9F04-B18D3DCF2CA4}"/>
              </a:ext>
            </a:extLst>
          </p:cNvPr>
          <p:cNvSpPr txBox="1"/>
          <p:nvPr/>
        </p:nvSpPr>
        <p:spPr>
          <a:xfrm>
            <a:off x="3943286" y="377464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1</a:t>
            </a:r>
            <a:endParaRPr lang="ko-KR" altLang="en-US" sz="20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5476995-A417-45E8-8589-B8FC7E3FA81E}"/>
              </a:ext>
            </a:extLst>
          </p:cNvPr>
          <p:cNvSpPr txBox="1"/>
          <p:nvPr/>
        </p:nvSpPr>
        <p:spPr>
          <a:xfrm>
            <a:off x="4621190" y="377464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2</a:t>
            </a:r>
            <a:endParaRPr lang="ko-KR" altLang="en-US" sz="2000" b="1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9086B04-37AF-4E35-85DB-A18550C906F2}"/>
              </a:ext>
            </a:extLst>
          </p:cNvPr>
          <p:cNvSpPr txBox="1"/>
          <p:nvPr/>
        </p:nvSpPr>
        <p:spPr>
          <a:xfrm>
            <a:off x="5299093" y="377464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3</a:t>
            </a:r>
            <a:endParaRPr lang="ko-KR" altLang="en-US" sz="2000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AC65754-C538-4334-B8C4-1C8ECEB8EA37}"/>
              </a:ext>
            </a:extLst>
          </p:cNvPr>
          <p:cNvSpPr txBox="1"/>
          <p:nvPr/>
        </p:nvSpPr>
        <p:spPr>
          <a:xfrm>
            <a:off x="5914479" y="3774641"/>
            <a:ext cx="43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-3</a:t>
            </a:r>
            <a:endParaRPr lang="ko-KR" altLang="en-US" sz="2000" b="1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0CBD5A8-45CF-45C7-8DA9-A0C6D1BF355A}"/>
              </a:ext>
            </a:extLst>
          </p:cNvPr>
          <p:cNvSpPr txBox="1"/>
          <p:nvPr/>
        </p:nvSpPr>
        <p:spPr>
          <a:xfrm>
            <a:off x="6592382" y="3774641"/>
            <a:ext cx="43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-2</a:t>
            </a:r>
            <a:endParaRPr lang="ko-KR" altLang="en-US" sz="2000" b="1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C8B3283E-FC15-4711-B1CD-1C79A6998307}"/>
              </a:ext>
            </a:extLst>
          </p:cNvPr>
          <p:cNvSpPr txBox="1"/>
          <p:nvPr/>
        </p:nvSpPr>
        <p:spPr>
          <a:xfrm>
            <a:off x="7270285" y="3774641"/>
            <a:ext cx="43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-1</a:t>
            </a:r>
            <a:endParaRPr lang="ko-KR" altLang="en-US" sz="2000" b="1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2722E35-AEF7-4D48-967C-DD5705DE3753}"/>
              </a:ext>
            </a:extLst>
          </p:cNvPr>
          <p:cNvSpPr txBox="1"/>
          <p:nvPr/>
        </p:nvSpPr>
        <p:spPr>
          <a:xfrm>
            <a:off x="7948189" y="3774641"/>
            <a:ext cx="43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-0</a:t>
            </a:r>
            <a:endParaRPr lang="ko-KR" altLang="en-US" sz="2000" b="1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9DA3C94-D6EA-4145-AC7D-87F6A8BE66C6}"/>
              </a:ext>
            </a:extLst>
          </p:cNvPr>
          <p:cNvSpPr txBox="1"/>
          <p:nvPr/>
        </p:nvSpPr>
        <p:spPr>
          <a:xfrm>
            <a:off x="3135541" y="418551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000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F41AC3D-84E9-4570-A13E-959177ACF74A}"/>
              </a:ext>
            </a:extLst>
          </p:cNvPr>
          <p:cNvSpPr txBox="1"/>
          <p:nvPr/>
        </p:nvSpPr>
        <p:spPr>
          <a:xfrm>
            <a:off x="3813444" y="418551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001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9EB461C-CE03-43E6-B43E-239AE9B65E1D}"/>
              </a:ext>
            </a:extLst>
          </p:cNvPr>
          <p:cNvSpPr txBox="1"/>
          <p:nvPr/>
        </p:nvSpPr>
        <p:spPr>
          <a:xfrm>
            <a:off x="4491347" y="418551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010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7FD9272-3D17-4F9E-B5E6-2C587A4B1C8B}"/>
              </a:ext>
            </a:extLst>
          </p:cNvPr>
          <p:cNvSpPr txBox="1"/>
          <p:nvPr/>
        </p:nvSpPr>
        <p:spPr>
          <a:xfrm>
            <a:off x="5169250" y="418551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011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2C38F82-29AA-4AB1-A417-1164E1C300E2}"/>
              </a:ext>
            </a:extLst>
          </p:cNvPr>
          <p:cNvSpPr txBox="1"/>
          <p:nvPr/>
        </p:nvSpPr>
        <p:spPr>
          <a:xfrm>
            <a:off x="5847153" y="418551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100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512ECFD-48C4-4471-B550-A19FBD62401B}"/>
              </a:ext>
            </a:extLst>
          </p:cNvPr>
          <p:cNvSpPr txBox="1"/>
          <p:nvPr/>
        </p:nvSpPr>
        <p:spPr>
          <a:xfrm>
            <a:off x="6525056" y="418551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101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BA0D5B0-1354-4B1C-B03D-D41933ABC8D5}"/>
              </a:ext>
            </a:extLst>
          </p:cNvPr>
          <p:cNvSpPr txBox="1"/>
          <p:nvPr/>
        </p:nvSpPr>
        <p:spPr>
          <a:xfrm>
            <a:off x="7202959" y="418551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110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B3AB170-4D3A-4E53-941A-18A61DAC6617}"/>
              </a:ext>
            </a:extLst>
          </p:cNvPr>
          <p:cNvSpPr txBox="1"/>
          <p:nvPr/>
        </p:nvSpPr>
        <p:spPr>
          <a:xfrm>
            <a:off x="7880862" y="418551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111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18" name="모서리가 둥근 직사각형 5">
            <a:extLst>
              <a:ext uri="{FF2B5EF4-FFF2-40B4-BE49-F238E27FC236}">
                <a16:creationId xmlns:a16="http://schemas.microsoft.com/office/drawing/2014/main" id="{DB7E931C-031C-4069-9C64-2161EA4C4015}"/>
              </a:ext>
            </a:extLst>
          </p:cNvPr>
          <p:cNvSpPr/>
          <p:nvPr/>
        </p:nvSpPr>
        <p:spPr>
          <a:xfrm>
            <a:off x="3159937" y="3854490"/>
            <a:ext cx="5274251" cy="253054"/>
          </a:xfrm>
          <a:prstGeom prst="roundRect">
            <a:avLst/>
          </a:prstGeom>
          <a:solidFill>
            <a:srgbClr val="ED7D3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1DCEE43-03DE-4B12-A08E-384A5235C228}"/>
              </a:ext>
            </a:extLst>
          </p:cNvPr>
          <p:cNvSpPr txBox="1"/>
          <p:nvPr/>
        </p:nvSpPr>
        <p:spPr>
          <a:xfrm>
            <a:off x="579342" y="3785949"/>
            <a:ext cx="1774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보수 방식</a:t>
            </a:r>
          </a:p>
        </p:txBody>
      </p:sp>
      <p:graphicFrame>
        <p:nvGraphicFramePr>
          <p:cNvPr id="60" name="표 8">
            <a:extLst>
              <a:ext uri="{FF2B5EF4-FFF2-40B4-BE49-F238E27FC236}">
                <a16:creationId xmlns:a16="http://schemas.microsoft.com/office/drawing/2014/main" id="{5B6ADD55-E2F0-44A1-BA5A-D0E573BF8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866646"/>
              </p:ext>
            </p:extLst>
          </p:nvPr>
        </p:nvGraphicFramePr>
        <p:xfrm>
          <a:off x="3087730" y="5716315"/>
          <a:ext cx="5418664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36714764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00827039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1670847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15244270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18876527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69203651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35579718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264708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530775"/>
                  </a:ext>
                </a:extLst>
              </a:tr>
            </a:tbl>
          </a:graphicData>
        </a:graphic>
      </p:graphicFrame>
      <p:graphicFrame>
        <p:nvGraphicFramePr>
          <p:cNvPr id="61" name="표 9">
            <a:extLst>
              <a:ext uri="{FF2B5EF4-FFF2-40B4-BE49-F238E27FC236}">
                <a16:creationId xmlns:a16="http://schemas.microsoft.com/office/drawing/2014/main" id="{67DCE4AE-0AA6-426E-BBE6-7DC7BDDB42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288505"/>
              </p:ext>
            </p:extLst>
          </p:nvPr>
        </p:nvGraphicFramePr>
        <p:xfrm>
          <a:off x="3087730" y="5305150"/>
          <a:ext cx="54186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36714764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00827039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1670847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15244270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18876527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69203651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35579718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264708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7530775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ADBEAA21-A4E6-412F-8019-2B6AD9ACC18F}"/>
              </a:ext>
            </a:extLst>
          </p:cNvPr>
          <p:cNvSpPr txBox="1"/>
          <p:nvPr/>
        </p:nvSpPr>
        <p:spPr>
          <a:xfrm>
            <a:off x="3265384" y="529730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0</a:t>
            </a:r>
            <a:endParaRPr lang="ko-KR" altLang="en-US" sz="2000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0B10611-FD7D-4AF7-B7D9-833D63A0D184}"/>
              </a:ext>
            </a:extLst>
          </p:cNvPr>
          <p:cNvSpPr txBox="1"/>
          <p:nvPr/>
        </p:nvSpPr>
        <p:spPr>
          <a:xfrm>
            <a:off x="3943286" y="529730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1</a:t>
            </a:r>
            <a:endParaRPr lang="ko-KR" altLang="en-US" sz="2000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65FB3E2-F921-41F2-B673-8AB306F26282}"/>
              </a:ext>
            </a:extLst>
          </p:cNvPr>
          <p:cNvSpPr txBox="1"/>
          <p:nvPr/>
        </p:nvSpPr>
        <p:spPr>
          <a:xfrm>
            <a:off x="4621190" y="529730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2</a:t>
            </a:r>
            <a:endParaRPr lang="ko-KR" altLang="en-US" sz="2000" b="1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96D902A-8C98-4F9D-95BA-42B57B22106E}"/>
              </a:ext>
            </a:extLst>
          </p:cNvPr>
          <p:cNvSpPr txBox="1"/>
          <p:nvPr/>
        </p:nvSpPr>
        <p:spPr>
          <a:xfrm>
            <a:off x="5299093" y="529730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3</a:t>
            </a:r>
            <a:endParaRPr lang="ko-KR" altLang="en-US" sz="20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B49561D-C7D0-43C1-8F5D-1A824D1BFA19}"/>
              </a:ext>
            </a:extLst>
          </p:cNvPr>
          <p:cNvSpPr txBox="1"/>
          <p:nvPr/>
        </p:nvSpPr>
        <p:spPr>
          <a:xfrm>
            <a:off x="5914479" y="5297301"/>
            <a:ext cx="43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-4</a:t>
            </a:r>
            <a:endParaRPr lang="ko-KR" altLang="en-US" sz="2000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9507ECB-CC9C-4770-91A9-DBD90BECECA0}"/>
              </a:ext>
            </a:extLst>
          </p:cNvPr>
          <p:cNvSpPr txBox="1"/>
          <p:nvPr/>
        </p:nvSpPr>
        <p:spPr>
          <a:xfrm>
            <a:off x="6592382" y="5297301"/>
            <a:ext cx="43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-3</a:t>
            </a:r>
            <a:endParaRPr lang="ko-KR" altLang="en-US" sz="2000" b="1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A436041-B55E-4F92-8E47-7130E0F3AC1E}"/>
              </a:ext>
            </a:extLst>
          </p:cNvPr>
          <p:cNvSpPr txBox="1"/>
          <p:nvPr/>
        </p:nvSpPr>
        <p:spPr>
          <a:xfrm>
            <a:off x="7270285" y="5297301"/>
            <a:ext cx="43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-2</a:t>
            </a:r>
            <a:endParaRPr lang="ko-KR" altLang="en-US" sz="2000" b="1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B0B667-A4E4-422C-BD06-E52E2BC34C00}"/>
              </a:ext>
            </a:extLst>
          </p:cNvPr>
          <p:cNvSpPr txBox="1"/>
          <p:nvPr/>
        </p:nvSpPr>
        <p:spPr>
          <a:xfrm>
            <a:off x="7948189" y="5297301"/>
            <a:ext cx="43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-1</a:t>
            </a:r>
            <a:endParaRPr lang="ko-KR" altLang="en-US" sz="20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71B0895-8C6C-4F74-A073-21048CA0BDD1}"/>
              </a:ext>
            </a:extLst>
          </p:cNvPr>
          <p:cNvSpPr txBox="1"/>
          <p:nvPr/>
        </p:nvSpPr>
        <p:spPr>
          <a:xfrm>
            <a:off x="3135541" y="570817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000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A9FBABF-7A46-4537-A50D-A2807738118F}"/>
              </a:ext>
            </a:extLst>
          </p:cNvPr>
          <p:cNvSpPr txBox="1"/>
          <p:nvPr/>
        </p:nvSpPr>
        <p:spPr>
          <a:xfrm>
            <a:off x="3813444" y="570817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001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22AE484-AA06-4751-8357-74359D69A580}"/>
              </a:ext>
            </a:extLst>
          </p:cNvPr>
          <p:cNvSpPr txBox="1"/>
          <p:nvPr/>
        </p:nvSpPr>
        <p:spPr>
          <a:xfrm>
            <a:off x="4491347" y="570817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010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05CB646-EE0B-4BE2-98B4-ED84E7E40EDB}"/>
              </a:ext>
            </a:extLst>
          </p:cNvPr>
          <p:cNvSpPr txBox="1"/>
          <p:nvPr/>
        </p:nvSpPr>
        <p:spPr>
          <a:xfrm>
            <a:off x="5169250" y="570817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011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04D1F3A-A59B-4260-A851-2C950349CBDB}"/>
              </a:ext>
            </a:extLst>
          </p:cNvPr>
          <p:cNvSpPr txBox="1"/>
          <p:nvPr/>
        </p:nvSpPr>
        <p:spPr>
          <a:xfrm>
            <a:off x="5847153" y="570817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100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E910422-EF5B-47DF-AE3D-A8A98CD5FAFF}"/>
              </a:ext>
            </a:extLst>
          </p:cNvPr>
          <p:cNvSpPr txBox="1"/>
          <p:nvPr/>
        </p:nvSpPr>
        <p:spPr>
          <a:xfrm>
            <a:off x="6525056" y="570817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101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2752243-2B0D-45C0-89D2-B378FF5D6D1A}"/>
              </a:ext>
            </a:extLst>
          </p:cNvPr>
          <p:cNvSpPr txBox="1"/>
          <p:nvPr/>
        </p:nvSpPr>
        <p:spPr>
          <a:xfrm>
            <a:off x="7202959" y="570817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110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D8D9539-ED43-41F9-8B0A-401413BF3F4B}"/>
              </a:ext>
            </a:extLst>
          </p:cNvPr>
          <p:cNvSpPr txBox="1"/>
          <p:nvPr/>
        </p:nvSpPr>
        <p:spPr>
          <a:xfrm>
            <a:off x="7880862" y="570817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111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78" name="모서리가 둥근 직사각형 5">
            <a:extLst>
              <a:ext uri="{FF2B5EF4-FFF2-40B4-BE49-F238E27FC236}">
                <a16:creationId xmlns:a16="http://schemas.microsoft.com/office/drawing/2014/main" id="{D20E0963-A6D4-4C2E-883D-D1CE47AE3E10}"/>
              </a:ext>
            </a:extLst>
          </p:cNvPr>
          <p:cNvSpPr/>
          <p:nvPr/>
        </p:nvSpPr>
        <p:spPr>
          <a:xfrm>
            <a:off x="3159937" y="5377150"/>
            <a:ext cx="5274251" cy="253054"/>
          </a:xfrm>
          <a:prstGeom prst="roundRect">
            <a:avLst/>
          </a:prstGeom>
          <a:solidFill>
            <a:srgbClr val="ED7D3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2DB433D-E88A-4590-AC3B-FE05F1EE68F8}"/>
              </a:ext>
            </a:extLst>
          </p:cNvPr>
          <p:cNvSpPr txBox="1"/>
          <p:nvPr/>
        </p:nvSpPr>
        <p:spPr>
          <a:xfrm>
            <a:off x="552091" y="5281601"/>
            <a:ext cx="1829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보수 방식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19934D9-9AF3-4BC7-9808-B1AFBEBE7D7E}"/>
              </a:ext>
            </a:extLst>
          </p:cNvPr>
          <p:cNvSpPr txBox="1"/>
          <p:nvPr/>
        </p:nvSpPr>
        <p:spPr>
          <a:xfrm>
            <a:off x="310037" y="2754938"/>
            <a:ext cx="2313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-(2</a:t>
            </a:r>
            <a:r>
              <a:rPr lang="en-US" altLang="ko-KR" sz="2000" baseline="30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N-1</a:t>
            </a:r>
            <a:r>
              <a:rPr lang="en-US" altLang="ko-KR" sz="2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-1)</a:t>
            </a:r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~ </a:t>
            </a:r>
            <a:r>
              <a:rPr lang="en-US" altLang="ko-KR" sz="2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(2</a:t>
            </a:r>
            <a:r>
              <a:rPr lang="en-US" altLang="ko-KR" sz="2000" baseline="30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N-1</a:t>
            </a:r>
            <a:r>
              <a:rPr lang="en-US" altLang="ko-KR" sz="2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-1)</a:t>
            </a:r>
            <a:endParaRPr lang="ko-KR" altLang="en-US" sz="2000" dirty="0">
              <a:solidFill>
                <a:schemeClr val="accent5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F19291C-E3E4-4ACF-8489-1635DEDD35E7}"/>
              </a:ext>
            </a:extLst>
          </p:cNvPr>
          <p:cNvSpPr txBox="1"/>
          <p:nvPr/>
        </p:nvSpPr>
        <p:spPr>
          <a:xfrm>
            <a:off x="310037" y="4253476"/>
            <a:ext cx="2313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-(2</a:t>
            </a:r>
            <a:r>
              <a:rPr lang="en-US" altLang="ko-KR" sz="2000" baseline="30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N-1</a:t>
            </a:r>
            <a:r>
              <a:rPr lang="en-US" altLang="ko-KR" sz="2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-1)</a:t>
            </a:r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~ </a:t>
            </a:r>
            <a:r>
              <a:rPr lang="en-US" altLang="ko-KR" sz="2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(2</a:t>
            </a:r>
            <a:r>
              <a:rPr lang="en-US" altLang="ko-KR" sz="2000" baseline="30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N-1</a:t>
            </a:r>
            <a:r>
              <a:rPr lang="en-US" altLang="ko-KR" sz="2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-1)</a:t>
            </a:r>
            <a:endParaRPr lang="ko-KR" altLang="en-US" sz="2000" dirty="0">
              <a:solidFill>
                <a:schemeClr val="accent5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3F9C5EB-1EA5-458C-9FCB-D024DBB1642A}"/>
              </a:ext>
            </a:extLst>
          </p:cNvPr>
          <p:cNvSpPr txBox="1"/>
          <p:nvPr/>
        </p:nvSpPr>
        <p:spPr>
          <a:xfrm>
            <a:off x="431866" y="5747249"/>
            <a:ext cx="2069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-(2</a:t>
            </a:r>
            <a:r>
              <a:rPr lang="en-US" altLang="ko-KR" sz="2000" baseline="30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N-1</a:t>
            </a:r>
            <a:r>
              <a:rPr lang="en-US" altLang="ko-KR" sz="2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~ </a:t>
            </a:r>
            <a:r>
              <a:rPr lang="en-US" altLang="ko-KR" sz="2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(2</a:t>
            </a:r>
            <a:r>
              <a:rPr lang="en-US" altLang="ko-KR" sz="2000" baseline="30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N-1</a:t>
            </a:r>
            <a:r>
              <a:rPr lang="en-US" altLang="ko-KR" sz="2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-1)</a:t>
            </a:r>
            <a:endParaRPr lang="ko-KR" altLang="en-US" sz="2000" dirty="0">
              <a:solidFill>
                <a:schemeClr val="accent5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F05C3F5-B121-4DA2-BBD1-C8BA2AA1CD2C}"/>
              </a:ext>
            </a:extLst>
          </p:cNvPr>
          <p:cNvSpPr txBox="1"/>
          <p:nvPr/>
        </p:nvSpPr>
        <p:spPr>
          <a:xfrm>
            <a:off x="5344874" y="1907860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-3</a:t>
            </a:r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~ </a:t>
            </a:r>
            <a:r>
              <a:rPr lang="en-US" altLang="ko-KR" sz="2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3</a:t>
            </a:r>
            <a:endParaRPr lang="ko-KR" altLang="en-US" sz="2000" dirty="0">
              <a:solidFill>
                <a:schemeClr val="accent5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032E8BE-383B-42DA-8A8D-9CBA8E0526D4}"/>
              </a:ext>
            </a:extLst>
          </p:cNvPr>
          <p:cNvSpPr txBox="1"/>
          <p:nvPr/>
        </p:nvSpPr>
        <p:spPr>
          <a:xfrm>
            <a:off x="5344874" y="3456939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-3</a:t>
            </a:r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~ </a:t>
            </a:r>
            <a:r>
              <a:rPr lang="en-US" altLang="ko-KR" sz="2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3</a:t>
            </a:r>
            <a:endParaRPr lang="ko-KR" altLang="en-US" sz="2000" dirty="0">
              <a:solidFill>
                <a:schemeClr val="accent5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623499A-A68C-46D7-B8D7-63CD546DF0A2}"/>
              </a:ext>
            </a:extLst>
          </p:cNvPr>
          <p:cNvSpPr txBox="1"/>
          <p:nvPr/>
        </p:nvSpPr>
        <p:spPr>
          <a:xfrm>
            <a:off x="5336859" y="4974761"/>
            <a:ext cx="918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-4</a:t>
            </a:r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~ </a:t>
            </a:r>
            <a:r>
              <a:rPr lang="en-US" altLang="ko-KR" sz="2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3</a:t>
            </a:r>
            <a:endParaRPr lang="ko-KR" altLang="en-US" sz="2000" dirty="0">
              <a:solidFill>
                <a:schemeClr val="accent5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705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18" grpId="0" animBg="1"/>
      <p:bldP spid="78" grpId="0" animBg="1"/>
      <p:bldP spid="80" grpId="0"/>
      <p:bldP spid="81" grpId="0"/>
      <p:bldP spid="82" grpId="0"/>
      <p:bldP spid="83" grpId="0"/>
      <p:bldP spid="86" grpId="0"/>
      <p:bldP spid="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/>
              <a:t>I </a:t>
            </a:r>
            <a:r>
              <a:rPr lang="ko-KR" altLang="en-US"/>
              <a:t>정보의 표현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1 </a:t>
            </a:r>
            <a:r>
              <a:rPr lang="ko-KR" altLang="en-US" dirty="0"/>
              <a:t>수의 체계</a:t>
            </a:r>
            <a:endParaRPr lang="en-US" altLang="ko-KR" dirty="0"/>
          </a:p>
          <a:p>
            <a:r>
              <a:rPr lang="en-US" altLang="ko-K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 </a:t>
            </a:r>
            <a:r>
              <a:rPr lang="ko-KR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디지털 정보의 연산</a:t>
            </a:r>
            <a:endParaRPr lang="en-US" altLang="ko-K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ko-KR" dirty="0"/>
              <a:t>3 </a:t>
            </a:r>
            <a:r>
              <a:rPr lang="ko-KR" altLang="en-US" dirty="0"/>
              <a:t>디지털 정보의 표현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2257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부호 절댓값 방식의 단점</a:t>
            </a:r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2. </a:t>
            </a:r>
            <a:r>
              <a:rPr lang="ko-KR" altLang="en-US" dirty="0"/>
              <a:t>음수의 크기 비교가 비효율적이다</a:t>
            </a:r>
            <a:endParaRPr lang="en-US" altLang="ko-KR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20</a:t>
            </a:fld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369" y="3005566"/>
            <a:ext cx="6557263" cy="20942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66934" y="2944611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b="1" dirty="0">
                <a:solidFill>
                  <a:srgbClr val="FF0000"/>
                </a:solidFill>
              </a:rPr>
              <a:t>&lt;</a:t>
            </a:r>
            <a:endParaRPr lang="ko-KR" altLang="en-US" sz="7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9636" y="2944611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b="1" dirty="0">
                <a:solidFill>
                  <a:srgbClr val="FF0000"/>
                </a:solidFill>
              </a:rPr>
              <a:t>&lt;</a:t>
            </a:r>
            <a:endParaRPr lang="ko-KR" altLang="en-US" sz="7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2045" y="2944611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b="1" dirty="0">
                <a:solidFill>
                  <a:srgbClr val="FF0000"/>
                </a:solidFill>
              </a:rPr>
              <a:t>&lt;</a:t>
            </a:r>
            <a:endParaRPr lang="ko-KR" altLang="en-US" sz="7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00568" y="3899442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b="1" dirty="0">
                <a:solidFill>
                  <a:srgbClr val="FF0000"/>
                </a:solidFill>
              </a:rPr>
              <a:t>&gt;</a:t>
            </a:r>
            <a:endParaRPr lang="ko-KR" altLang="en-US" sz="7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49636" y="3899442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b="1" dirty="0">
                <a:solidFill>
                  <a:srgbClr val="FF0000"/>
                </a:solidFill>
              </a:rPr>
              <a:t>&gt;</a:t>
            </a:r>
            <a:endParaRPr lang="ko-KR" altLang="en-US" sz="7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82045" y="3899442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b="1" dirty="0">
                <a:solidFill>
                  <a:srgbClr val="FF0000"/>
                </a:solidFill>
              </a:rPr>
              <a:t>&gt;</a:t>
            </a:r>
            <a:endParaRPr lang="ko-KR" altLang="en-US" sz="7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6846" y="5465574"/>
            <a:ext cx="7470315" cy="511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이렇게 되면</a:t>
            </a:r>
            <a:r>
              <a:rPr lang="en-US" altLang="ko-KR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양수의 크기를 비교하는 회로를 음수의 크기 비교 시 사용 못함</a:t>
            </a:r>
            <a:endParaRPr lang="en-US" altLang="ko-KR" sz="2000" dirty="0">
              <a:solidFill>
                <a:srgbClr val="996633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7511" y="2057281"/>
            <a:ext cx="7288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메모리에 저장된 비트열의 크기 순서와</a:t>
            </a:r>
            <a:endParaRPr lang="en-US" altLang="ko-KR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marL="0" lvl="1" algn="ctr"/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비트열이 의미하는 음수의 크기 순서가 상이</a:t>
            </a:r>
          </a:p>
        </p:txBody>
      </p:sp>
    </p:spTree>
    <p:extLst>
      <p:ext uri="{BB962C8B-B14F-4D97-AF65-F5344CB8AC3E}">
        <p14:creationId xmlns:p14="http://schemas.microsoft.com/office/powerpoint/2010/main" val="329261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7" grpId="0"/>
      <p:bldP spid="18" grpId="0"/>
      <p:bldP spid="19" grpId="0"/>
      <p:bldP spid="20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부호 절댓값 방식의 단점</a:t>
            </a:r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3. </a:t>
            </a:r>
            <a:r>
              <a:rPr lang="ko-KR" altLang="en-US" dirty="0"/>
              <a:t>뺄셈 작업이 비효율적이다</a:t>
            </a:r>
            <a:endParaRPr lang="en-US" altLang="ko-KR" dirty="0"/>
          </a:p>
          <a:p>
            <a:pPr marL="812800" lvl="1" indent="-355600">
              <a:buNone/>
            </a:pPr>
            <a:r>
              <a:rPr lang="ko-KR" altLang="en-US" dirty="0"/>
              <a:t>☞ </a:t>
            </a:r>
            <a:r>
              <a:rPr lang="en-US" altLang="ko-KR" dirty="0"/>
              <a:t>1</a:t>
            </a:r>
            <a:r>
              <a:rPr lang="ko-KR" altLang="en-US" dirty="0"/>
              <a:t>의 보수나 </a:t>
            </a:r>
            <a:r>
              <a:rPr lang="en-US" altLang="ko-KR" dirty="0"/>
              <a:t>2</a:t>
            </a:r>
            <a:r>
              <a:rPr lang="ko-KR" altLang="en-US" dirty="0"/>
              <a:t>의 보수 방식에서는 덧셈 회로를 사용하여 뺄셈이 가능하지만 부호 절댓값 방식에서는 불가능</a:t>
            </a:r>
            <a:endParaRPr lang="en-US" altLang="ko-KR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046317" y="5672614"/>
            <a:ext cx="5051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※ 2</a:t>
            </a:r>
            <a:r>
              <a:rPr lang="ko-KR" altLang="en-US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보수에 의한 뺄셈 과정 </a:t>
            </a:r>
            <a:r>
              <a:rPr lang="en-US" altLang="ko-KR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(I-2-2 </a:t>
            </a:r>
            <a:r>
              <a:rPr lang="ko-KR" altLang="en-US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단원에서 배움</a:t>
            </a:r>
            <a:r>
              <a:rPr lang="en-US" altLang="ko-KR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  <a:endParaRPr lang="ko-KR" altLang="en-US" dirty="0">
              <a:solidFill>
                <a:srgbClr val="996633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445" y="3006888"/>
            <a:ext cx="3499110" cy="251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1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</a:t>
            </a:r>
            <a:r>
              <a:rPr lang="ko-KR" altLang="en-US" dirty="0"/>
              <a:t>의 보수 방식과 비교 시</a:t>
            </a:r>
            <a:r>
              <a:rPr lang="en-US" altLang="ko-KR" dirty="0"/>
              <a:t>, 2</a:t>
            </a:r>
            <a:r>
              <a:rPr lang="ko-KR" altLang="en-US" dirty="0"/>
              <a:t>의 보수 방식의 장점</a:t>
            </a:r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1. </a:t>
            </a:r>
            <a:r>
              <a:rPr lang="ko-KR" altLang="en-US" dirty="0"/>
              <a:t>더 많은 수를 표현할 수 있다</a:t>
            </a:r>
            <a:endParaRPr lang="en-US" altLang="ko-KR" dirty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marL="457200" lvl="1" indent="0">
              <a:buNone/>
            </a:pPr>
            <a:r>
              <a:rPr lang="ko-KR" altLang="en-US" dirty="0"/>
              <a:t>☞ 부호 절댓값 방식에서는 </a:t>
            </a:r>
            <a:r>
              <a:rPr lang="en-US" altLang="ko-KR" dirty="0"/>
              <a:t>-0</a:t>
            </a:r>
            <a:r>
              <a:rPr lang="ko-KR" altLang="en-US" dirty="0"/>
              <a:t>이 존재</a:t>
            </a:r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marL="457200" lvl="1" indent="0">
              <a:buNone/>
            </a:pPr>
            <a:r>
              <a:rPr lang="ko-KR" altLang="en-US" dirty="0"/>
              <a:t>☞ </a:t>
            </a:r>
            <a:r>
              <a:rPr lang="en-US" altLang="ko-KR" dirty="0"/>
              <a:t>1</a:t>
            </a:r>
            <a:r>
              <a:rPr lang="ko-KR" altLang="en-US" dirty="0"/>
              <a:t>의 보수 방식에서도 </a:t>
            </a:r>
            <a:r>
              <a:rPr lang="en-US" altLang="ko-KR" dirty="0"/>
              <a:t>-0</a:t>
            </a:r>
            <a:r>
              <a:rPr lang="ko-KR" altLang="en-US" dirty="0"/>
              <a:t>이 존재</a:t>
            </a:r>
            <a:endParaRPr lang="en-US" altLang="ko-KR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22</a:t>
            </a:fld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425" y="3112011"/>
            <a:ext cx="7047619" cy="1161905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426" y="4870420"/>
            <a:ext cx="7047619" cy="1161905"/>
          </a:xfrm>
          <a:prstGeom prst="rect">
            <a:avLst/>
          </a:prstGeom>
        </p:spPr>
      </p:pic>
      <p:sp>
        <p:nvSpPr>
          <p:cNvPr id="2" name="모서리가 둥근 직사각형 1"/>
          <p:cNvSpPr/>
          <p:nvPr/>
        </p:nvSpPr>
        <p:spPr>
          <a:xfrm>
            <a:off x="4010139" y="3274322"/>
            <a:ext cx="594911" cy="360000"/>
          </a:xfrm>
          <a:prstGeom prst="roundRect">
            <a:avLst/>
          </a:prstGeom>
          <a:noFill/>
          <a:ln w="57150">
            <a:solidFill>
              <a:srgbClr val="FF00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4010139" y="5007937"/>
            <a:ext cx="594911" cy="360000"/>
          </a:xfrm>
          <a:prstGeom prst="roundRect">
            <a:avLst/>
          </a:prstGeom>
          <a:noFill/>
          <a:ln w="57150">
            <a:solidFill>
              <a:srgbClr val="FF00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773874" y="2057281"/>
            <a:ext cx="5596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왜냐면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, -0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을 표현하지 않아도 되기 때문에</a:t>
            </a:r>
          </a:p>
        </p:txBody>
      </p:sp>
    </p:spTree>
    <p:extLst>
      <p:ext uri="{BB962C8B-B14F-4D97-AF65-F5344CB8AC3E}">
        <p14:creationId xmlns:p14="http://schemas.microsoft.com/office/powerpoint/2010/main" val="340785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ko-KR" altLang="en-US" dirty="0"/>
              <a:t>의 보수 방식과 비교 시</a:t>
            </a:r>
            <a:r>
              <a:rPr lang="en-US" altLang="ko-KR" dirty="0"/>
              <a:t>, 2</a:t>
            </a:r>
            <a:r>
              <a:rPr lang="ko-KR" altLang="en-US" dirty="0"/>
              <a:t>의 보수 방식의 장점</a:t>
            </a:r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2. </a:t>
            </a:r>
            <a:r>
              <a:rPr lang="ko-KR" altLang="en-US" dirty="0"/>
              <a:t>뺄셈 작업이 더 효율적이다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15840" y="2250321"/>
            <a:ext cx="7712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보수를 사용하여 뺄셈을 할 경우</a:t>
            </a:r>
            <a:endParaRPr lang="en-US" altLang="ko-KR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감수의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보수와 </a:t>
            </a:r>
            <a:r>
              <a:rPr lang="ko-KR" altLang="en-US" sz="2400" dirty="0" err="1">
                <a:latin typeface="메이플스토리" panose="02000300000000000000" pitchFamily="2" charset="-127"/>
                <a:ea typeface="메이플스토리" panose="02000300000000000000" pitchFamily="2" charset="-127"/>
              </a:rPr>
              <a:t>피감수를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더했을 때 자리 </a:t>
            </a:r>
            <a:r>
              <a:rPr lang="ko-KR" altLang="en-US" sz="2400" dirty="0" err="1">
                <a:latin typeface="메이플스토리" panose="02000300000000000000" pitchFamily="2" charset="-127"/>
                <a:ea typeface="메이플스토리" panose="02000300000000000000" pitchFamily="2" charset="-127"/>
              </a:rPr>
              <a:t>올림수가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발생하면</a:t>
            </a:r>
            <a:endParaRPr lang="en-US" altLang="ko-KR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자리 </a:t>
            </a:r>
            <a:r>
              <a:rPr lang="ko-KR" altLang="en-US" sz="2400" dirty="0" err="1">
                <a:latin typeface="메이플스토리" panose="02000300000000000000" pitchFamily="2" charset="-127"/>
                <a:ea typeface="메이플스토리" panose="02000300000000000000" pitchFamily="2" charset="-127"/>
              </a:rPr>
              <a:t>올림수를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더해야 되지만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5840" y="4316761"/>
            <a:ext cx="7712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보수를 사용하여 뺄셈을 할 경우에는</a:t>
            </a:r>
            <a:endParaRPr lang="en-US" altLang="ko-KR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marL="0" lvl="1" algn="ctr">
              <a:lnSpc>
                <a:spcPct val="150000"/>
              </a:lnSpc>
            </a:pP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자리 </a:t>
            </a:r>
            <a:r>
              <a:rPr lang="ko-KR" altLang="en-US" sz="2400" dirty="0" err="1">
                <a:latin typeface="메이플스토리" panose="02000300000000000000" pitchFamily="2" charset="-127"/>
                <a:ea typeface="메이플스토리" panose="02000300000000000000" pitchFamily="2" charset="-127"/>
              </a:rPr>
              <a:t>올림수를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버리면 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8835" y="5917963"/>
            <a:ext cx="4926349" cy="511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※ </a:t>
            </a:r>
            <a:r>
              <a:rPr lang="ko-KR" altLang="en-US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뺄셈은 </a:t>
            </a:r>
            <a:r>
              <a:rPr lang="en-US" altLang="ko-KR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I-2-2</a:t>
            </a:r>
            <a:r>
              <a:rPr lang="ko-KR" altLang="en-US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단원</a:t>
            </a:r>
            <a:r>
              <a:rPr lang="en-US" altLang="ko-KR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(2</a:t>
            </a:r>
            <a:r>
              <a:rPr lang="ko-KR" altLang="en-US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진수의 연산</a:t>
            </a:r>
            <a:r>
              <a:rPr lang="en-US" altLang="ko-KR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  <a:r>
              <a:rPr lang="ko-KR" altLang="en-US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에서 배움</a:t>
            </a:r>
            <a:endParaRPr lang="en-US" altLang="ko-KR" sz="2000" dirty="0">
              <a:solidFill>
                <a:srgbClr val="996633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39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음수 표현 방식 비교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B3B66FD6-2BEE-4F95-9B8E-7018DD402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645549"/>
              </p:ext>
            </p:extLst>
          </p:nvPr>
        </p:nvGraphicFramePr>
        <p:xfrm>
          <a:off x="518746" y="1396998"/>
          <a:ext cx="8106508" cy="4959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627">
                  <a:extLst>
                    <a:ext uri="{9D8B030D-6E8A-4147-A177-3AD203B41FA5}">
                      <a16:colId xmlns:a16="http://schemas.microsoft.com/office/drawing/2014/main" val="72588681"/>
                    </a:ext>
                  </a:extLst>
                </a:gridCol>
                <a:gridCol w="2026627">
                  <a:extLst>
                    <a:ext uri="{9D8B030D-6E8A-4147-A177-3AD203B41FA5}">
                      <a16:colId xmlns:a16="http://schemas.microsoft.com/office/drawing/2014/main" val="1831061035"/>
                    </a:ext>
                  </a:extLst>
                </a:gridCol>
                <a:gridCol w="2026627">
                  <a:extLst>
                    <a:ext uri="{9D8B030D-6E8A-4147-A177-3AD203B41FA5}">
                      <a16:colId xmlns:a16="http://schemas.microsoft.com/office/drawing/2014/main" val="1274426668"/>
                    </a:ext>
                  </a:extLst>
                </a:gridCol>
                <a:gridCol w="2026627">
                  <a:extLst>
                    <a:ext uri="{9D8B030D-6E8A-4147-A177-3AD203B41FA5}">
                      <a16:colId xmlns:a16="http://schemas.microsoft.com/office/drawing/2014/main" val="1467235175"/>
                    </a:ext>
                  </a:extLst>
                </a:gridCol>
              </a:tblGrid>
              <a:tr h="99187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부호 절댓값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ko-KR" altLang="en-US" dirty="0"/>
                        <a:t>의 보수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r>
                        <a:rPr lang="ko-KR" altLang="en-US" dirty="0"/>
                        <a:t>의 보수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8119303"/>
                  </a:ext>
                </a:extLst>
              </a:tr>
              <a:tr h="991870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표현 가능한 수의 가짓수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270146"/>
                  </a:ext>
                </a:extLst>
              </a:tr>
              <a:tr h="991870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음수 크기 비교</a:t>
                      </a:r>
                      <a:endParaRPr lang="en-US" altLang="ko-KR" dirty="0"/>
                    </a:p>
                    <a:p>
                      <a:pPr algn="ctr"/>
                      <a:r>
                        <a:rPr lang="ko-KR" altLang="en-US" dirty="0"/>
                        <a:t>효율성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0966680"/>
                  </a:ext>
                </a:extLst>
              </a:tr>
              <a:tr h="991870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뺄셈 작업</a:t>
                      </a:r>
                      <a:endParaRPr lang="en-US" altLang="ko-KR" dirty="0"/>
                    </a:p>
                    <a:p>
                      <a:pPr algn="ctr"/>
                      <a:r>
                        <a:rPr lang="ko-KR" altLang="en-US" dirty="0"/>
                        <a:t>용이성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3388959"/>
                  </a:ext>
                </a:extLst>
              </a:tr>
              <a:tr h="991870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결론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455528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93139EC-E223-4C09-822E-B8C80D001332}"/>
              </a:ext>
            </a:extLst>
          </p:cNvPr>
          <p:cNvSpPr txBox="1"/>
          <p:nvPr/>
        </p:nvSpPr>
        <p:spPr>
          <a:xfrm>
            <a:off x="3161536" y="2763592"/>
            <a:ext cx="80021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2400" dirty="0"/>
              <a:t>★★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75C96D-BBF9-4D8C-98C7-116C74D6AC8B}"/>
              </a:ext>
            </a:extLst>
          </p:cNvPr>
          <p:cNvSpPr txBox="1"/>
          <p:nvPr/>
        </p:nvSpPr>
        <p:spPr>
          <a:xfrm>
            <a:off x="5190713" y="2763591"/>
            <a:ext cx="80021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2400" dirty="0"/>
              <a:t>★★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894B2D-D663-4DE1-A098-3E03D0DE1790}"/>
              </a:ext>
            </a:extLst>
          </p:cNvPr>
          <p:cNvSpPr txBox="1"/>
          <p:nvPr/>
        </p:nvSpPr>
        <p:spPr>
          <a:xfrm>
            <a:off x="7066002" y="2763591"/>
            <a:ext cx="110799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2400" dirty="0"/>
              <a:t>★★★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EBA611-2462-415B-9F38-9C774786685D}"/>
              </a:ext>
            </a:extLst>
          </p:cNvPr>
          <p:cNvSpPr txBox="1"/>
          <p:nvPr/>
        </p:nvSpPr>
        <p:spPr>
          <a:xfrm>
            <a:off x="3315424" y="3783698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2400" dirty="0"/>
              <a:t>★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919805-8670-44F3-B5DF-65AFECFEF7E2}"/>
              </a:ext>
            </a:extLst>
          </p:cNvPr>
          <p:cNvSpPr txBox="1"/>
          <p:nvPr/>
        </p:nvSpPr>
        <p:spPr>
          <a:xfrm>
            <a:off x="5028358" y="3789094"/>
            <a:ext cx="110799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2400" dirty="0"/>
              <a:t>★★★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D238CD-824A-4EA0-B43B-8A5CC19FE4CE}"/>
              </a:ext>
            </a:extLst>
          </p:cNvPr>
          <p:cNvSpPr txBox="1"/>
          <p:nvPr/>
        </p:nvSpPr>
        <p:spPr>
          <a:xfrm>
            <a:off x="7066002" y="3783698"/>
            <a:ext cx="110799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2400" dirty="0"/>
              <a:t>★★★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757F22-6DBD-46BD-B338-60AB4EB142D4}"/>
              </a:ext>
            </a:extLst>
          </p:cNvPr>
          <p:cNvSpPr txBox="1"/>
          <p:nvPr/>
        </p:nvSpPr>
        <p:spPr>
          <a:xfrm>
            <a:off x="2875846" y="4601703"/>
            <a:ext cx="13716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2400" dirty="0"/>
              <a:t>★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59A36F-9340-48A6-BD1C-A2A21D11A9C6}"/>
              </a:ext>
            </a:extLst>
          </p:cNvPr>
          <p:cNvSpPr txBox="1"/>
          <p:nvPr/>
        </p:nvSpPr>
        <p:spPr>
          <a:xfrm>
            <a:off x="4896556" y="4612496"/>
            <a:ext cx="13716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2400" dirty="0"/>
              <a:t>★★</a:t>
            </a:r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414C94-0625-489F-851F-B4ACFFF30339}"/>
              </a:ext>
            </a:extLst>
          </p:cNvPr>
          <p:cNvSpPr txBox="1"/>
          <p:nvPr/>
        </p:nvSpPr>
        <p:spPr>
          <a:xfrm>
            <a:off x="6934199" y="4601703"/>
            <a:ext cx="13716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2400" dirty="0"/>
              <a:t>★★★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27C5C5-F3C6-4A2B-B51E-1658A28CBEFD}"/>
              </a:ext>
            </a:extLst>
          </p:cNvPr>
          <p:cNvSpPr txBox="1"/>
          <p:nvPr/>
        </p:nvSpPr>
        <p:spPr>
          <a:xfrm>
            <a:off x="2831318" y="5416883"/>
            <a:ext cx="146065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2400" dirty="0"/>
              <a:t>★★★</a:t>
            </a:r>
            <a:endParaRPr lang="en-US" altLang="ko-KR" sz="2400" dirty="0"/>
          </a:p>
          <a:p>
            <a:pPr algn="ctr"/>
            <a:r>
              <a:rPr lang="ko-KR" altLang="en-US" sz="2400" dirty="0"/>
              <a:t>★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D6D058-B197-4CDA-858D-6668198B1DA1}"/>
              </a:ext>
            </a:extLst>
          </p:cNvPr>
          <p:cNvSpPr txBox="1"/>
          <p:nvPr/>
        </p:nvSpPr>
        <p:spPr>
          <a:xfrm>
            <a:off x="4882937" y="5395958"/>
            <a:ext cx="141577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2400" dirty="0"/>
              <a:t>★★★★</a:t>
            </a:r>
            <a:endParaRPr lang="en-US" sz="2400" dirty="0"/>
          </a:p>
          <a:p>
            <a:pPr algn="ctr"/>
            <a:r>
              <a:rPr lang="ko-KR" altLang="en-US" sz="2400" dirty="0"/>
              <a:t>★★★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4F26DC-3532-42B1-A3DD-92C7DEAF68FB}"/>
              </a:ext>
            </a:extLst>
          </p:cNvPr>
          <p:cNvSpPr txBox="1"/>
          <p:nvPr/>
        </p:nvSpPr>
        <p:spPr>
          <a:xfrm>
            <a:off x="6758226" y="5395958"/>
            <a:ext cx="1723549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2400" dirty="0"/>
              <a:t>★★★★★</a:t>
            </a:r>
            <a:endParaRPr lang="en-US" altLang="ko-KR" sz="2400" dirty="0"/>
          </a:p>
          <a:p>
            <a:pPr algn="ctr"/>
            <a:r>
              <a:rPr lang="ko-KR" altLang="en-US" sz="2400" dirty="0"/>
              <a:t>★★★★</a:t>
            </a: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48B96E-2F86-43B5-875A-D7D67F0DB283}"/>
              </a:ext>
            </a:extLst>
          </p:cNvPr>
          <p:cNvSpPr txBox="1"/>
          <p:nvPr/>
        </p:nvSpPr>
        <p:spPr>
          <a:xfrm>
            <a:off x="2831318" y="2478081"/>
            <a:ext cx="1460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FF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-(2</a:t>
            </a:r>
            <a:r>
              <a:rPr lang="en-US" altLang="ko-KR" sz="1200" baseline="30000" dirty="0">
                <a:solidFill>
                  <a:srgbClr val="FF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N-1</a:t>
            </a:r>
            <a:r>
              <a:rPr lang="en-US" altLang="ko-KR" sz="1200" dirty="0">
                <a:solidFill>
                  <a:srgbClr val="FF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-1) ~ (2</a:t>
            </a:r>
            <a:r>
              <a:rPr lang="en-US" altLang="ko-KR" sz="1200" baseline="30000" dirty="0">
                <a:solidFill>
                  <a:srgbClr val="FF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N-1</a:t>
            </a:r>
            <a:r>
              <a:rPr lang="en-US" altLang="ko-KR" sz="1200" dirty="0">
                <a:solidFill>
                  <a:srgbClr val="FF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-1)</a:t>
            </a:r>
            <a:endParaRPr lang="ko-KR" altLang="en-US" sz="1200" dirty="0">
              <a:solidFill>
                <a:srgbClr val="FF0000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8E3861-9F7E-41EB-A26F-2BFA7FB853BC}"/>
              </a:ext>
            </a:extLst>
          </p:cNvPr>
          <p:cNvSpPr txBox="1"/>
          <p:nvPr/>
        </p:nvSpPr>
        <p:spPr>
          <a:xfrm>
            <a:off x="4896556" y="2478081"/>
            <a:ext cx="1460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FF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-(2</a:t>
            </a:r>
            <a:r>
              <a:rPr lang="en-US" altLang="ko-KR" sz="1200" baseline="30000" dirty="0">
                <a:solidFill>
                  <a:srgbClr val="FF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N-1</a:t>
            </a:r>
            <a:r>
              <a:rPr lang="en-US" altLang="ko-KR" sz="1200" dirty="0">
                <a:solidFill>
                  <a:srgbClr val="FF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-1) ~ (2</a:t>
            </a:r>
            <a:r>
              <a:rPr lang="en-US" altLang="ko-KR" sz="1200" baseline="30000" dirty="0">
                <a:solidFill>
                  <a:srgbClr val="FF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N-1</a:t>
            </a:r>
            <a:r>
              <a:rPr lang="en-US" altLang="ko-KR" sz="1200" dirty="0">
                <a:solidFill>
                  <a:srgbClr val="FF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-1)</a:t>
            </a:r>
            <a:endParaRPr lang="ko-KR" altLang="en-US" sz="1200" dirty="0">
              <a:solidFill>
                <a:srgbClr val="FF0000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E0F697-4E70-4C45-BAF2-3C3E68BF3873}"/>
              </a:ext>
            </a:extLst>
          </p:cNvPr>
          <p:cNvSpPr txBox="1"/>
          <p:nvPr/>
        </p:nvSpPr>
        <p:spPr>
          <a:xfrm>
            <a:off x="6962608" y="2478081"/>
            <a:ext cx="1314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FF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-(2</a:t>
            </a:r>
            <a:r>
              <a:rPr lang="en-US" altLang="ko-KR" sz="1200" baseline="30000" dirty="0">
                <a:solidFill>
                  <a:srgbClr val="FF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N-1</a:t>
            </a:r>
            <a:r>
              <a:rPr lang="en-US" altLang="ko-KR" sz="1200" dirty="0">
                <a:solidFill>
                  <a:srgbClr val="FF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) ~ (2</a:t>
            </a:r>
            <a:r>
              <a:rPr lang="en-US" altLang="ko-KR" sz="1200" baseline="30000" dirty="0">
                <a:solidFill>
                  <a:srgbClr val="FF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N-1</a:t>
            </a:r>
            <a:r>
              <a:rPr lang="en-US" altLang="ko-KR" sz="1200" dirty="0">
                <a:solidFill>
                  <a:srgbClr val="FF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-1)</a:t>
            </a:r>
            <a:endParaRPr lang="ko-KR" altLang="en-US" sz="1200" dirty="0">
              <a:solidFill>
                <a:srgbClr val="FF0000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B573A7E-1894-4482-AB89-03DF831FA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784" y="3450160"/>
            <a:ext cx="1085059" cy="3305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8424D50-B66B-47C0-B496-F9C6B9DDB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93" y="3450160"/>
            <a:ext cx="1085059" cy="3305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75EE9FB-C0F6-4F87-A364-7B7BACFA1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7802" y="3454726"/>
            <a:ext cx="1085059" cy="330532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0175BAC-5A43-4993-948D-F8C3A2649A9E}"/>
              </a:ext>
            </a:extLst>
          </p:cNvPr>
          <p:cNvSpPr/>
          <p:nvPr/>
        </p:nvSpPr>
        <p:spPr>
          <a:xfrm>
            <a:off x="6802315" y="5416883"/>
            <a:ext cx="1635368" cy="8758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09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수치 데이터의 표현 </a:t>
            </a:r>
            <a:r>
              <a:rPr lang="en-US" altLang="ko-KR" dirty="0"/>
              <a:t>(p.20)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ko-KR" altLang="en-US" dirty="0"/>
              <a:t>진수 실수를 표현</a:t>
            </a:r>
            <a:r>
              <a:rPr lang="en-US" altLang="ko-KR" dirty="0"/>
              <a:t>(</a:t>
            </a:r>
            <a:r>
              <a:rPr lang="ko-KR" altLang="en-US" dirty="0"/>
              <a:t>저장</a:t>
            </a:r>
            <a:r>
              <a:rPr lang="en-US" altLang="ko-KR" dirty="0"/>
              <a:t>)</a:t>
            </a:r>
            <a:r>
              <a:rPr lang="ko-KR" altLang="en-US" dirty="0"/>
              <a:t>하는 방법</a:t>
            </a:r>
            <a:endParaRPr lang="en-US" altLang="ko-KR" dirty="0"/>
          </a:p>
          <a:p>
            <a:pPr lvl="1"/>
            <a:r>
              <a:rPr lang="ko-KR" altLang="en-US" dirty="0"/>
              <a:t>부동 소수점</a:t>
            </a:r>
            <a:r>
              <a:rPr lang="en-US" altLang="ko-KR" dirty="0"/>
              <a:t>(floating point) </a:t>
            </a:r>
            <a:r>
              <a:rPr lang="ko-KR" altLang="en-US" dirty="0"/>
              <a:t>형식 사용</a:t>
            </a:r>
            <a:endParaRPr lang="en-US" altLang="ko-KR" dirty="0"/>
          </a:p>
          <a:p>
            <a:pPr lvl="2"/>
            <a:r>
              <a:rPr lang="ko-KR" altLang="en-US" dirty="0"/>
              <a:t>실수를 </a:t>
            </a:r>
            <a:r>
              <a:rPr lang="ko-KR" altLang="en-US" dirty="0" err="1"/>
              <a:t>정규화한</a:t>
            </a:r>
            <a:r>
              <a:rPr lang="ko-KR" altLang="en-US" dirty="0"/>
              <a:t> 후</a:t>
            </a:r>
            <a:r>
              <a:rPr lang="en-US" altLang="ko-KR" dirty="0"/>
              <a:t>, </a:t>
            </a:r>
            <a:r>
              <a:rPr lang="ko-KR" altLang="en-US" u="sng" dirty="0"/>
              <a:t>부호</a:t>
            </a:r>
            <a:r>
              <a:rPr lang="en-US" altLang="ko-KR" dirty="0"/>
              <a:t>, </a:t>
            </a:r>
            <a:r>
              <a:rPr lang="ko-KR" altLang="en-US" u="sng" dirty="0"/>
              <a:t>지수</a:t>
            </a:r>
            <a:r>
              <a:rPr lang="en-US" altLang="ko-KR" dirty="0"/>
              <a:t>, </a:t>
            </a:r>
            <a:r>
              <a:rPr lang="ko-KR" altLang="en-US" u="sng" dirty="0"/>
              <a:t>가수</a:t>
            </a:r>
            <a:r>
              <a:rPr lang="en-US" altLang="ko-KR" dirty="0"/>
              <a:t>(</a:t>
            </a:r>
            <a:r>
              <a:rPr lang="ko-KR" altLang="en-US" dirty="0"/>
              <a:t>소수</a:t>
            </a:r>
            <a:r>
              <a:rPr lang="en-US" altLang="ko-KR" dirty="0"/>
              <a:t>)</a:t>
            </a:r>
            <a:r>
              <a:rPr lang="ko-KR" altLang="en-US" dirty="0"/>
              <a:t>로 나누어 표현하는 방식</a:t>
            </a:r>
            <a:endParaRPr lang="en-US" altLang="ko-KR" dirty="0"/>
          </a:p>
          <a:p>
            <a:pPr lvl="2"/>
            <a:r>
              <a:rPr lang="en-US" altLang="ko-KR" dirty="0"/>
              <a:t>4</a:t>
            </a:r>
            <a:r>
              <a:rPr lang="ko-KR" altLang="en-US" dirty="0"/>
              <a:t>바이트로 표현할 경우 부호는 </a:t>
            </a:r>
            <a:r>
              <a:rPr lang="en-US" altLang="ko-KR" dirty="0"/>
              <a:t>1</a:t>
            </a:r>
            <a:r>
              <a:rPr lang="ko-KR" altLang="en-US" dirty="0"/>
              <a:t>비트</a:t>
            </a:r>
            <a:r>
              <a:rPr lang="en-US" altLang="ko-KR" dirty="0"/>
              <a:t>, </a:t>
            </a:r>
            <a:r>
              <a:rPr lang="ko-KR" altLang="en-US" dirty="0"/>
              <a:t>지수는 </a:t>
            </a:r>
            <a:r>
              <a:rPr lang="en-US" altLang="ko-KR" dirty="0"/>
              <a:t>8</a:t>
            </a:r>
            <a:r>
              <a:rPr lang="ko-KR" altLang="en-US" dirty="0"/>
              <a:t>비트</a:t>
            </a:r>
            <a:r>
              <a:rPr lang="en-US" altLang="ko-KR" dirty="0"/>
              <a:t>, </a:t>
            </a:r>
            <a:r>
              <a:rPr lang="ko-KR" altLang="en-US" dirty="0"/>
              <a:t>가수는 </a:t>
            </a:r>
            <a:r>
              <a:rPr lang="en-US" altLang="ko-KR" dirty="0"/>
              <a:t>23</a:t>
            </a:r>
            <a:r>
              <a:rPr lang="ko-KR" altLang="en-US" dirty="0"/>
              <a:t>비트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894200" y="3797868"/>
          <a:ext cx="7355616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63">
                  <a:extLst>
                    <a:ext uri="{9D8B030D-6E8A-4147-A177-3AD203B41FA5}">
                      <a16:colId xmlns:a16="http://schemas.microsoft.com/office/drawing/2014/main" val="26773792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62629041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40169865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6770889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8755565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18033740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5305666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783426175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45838980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4580035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82171379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39505039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332203735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1037644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0791804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50116093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23943741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956368969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99486920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20381875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474629636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62557318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91340069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60873981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36368326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4127181655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4180940696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23760131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55440841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69503137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55140206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850119719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814148"/>
                  </a:ext>
                </a:extLst>
              </a:tr>
            </a:tbl>
          </a:graphicData>
        </a:graphic>
      </p:graphicFrame>
      <p:sp>
        <p:nvSpPr>
          <p:cNvPr id="10" name="오른쪽 중괄호 9"/>
          <p:cNvSpPr/>
          <p:nvPr/>
        </p:nvSpPr>
        <p:spPr>
          <a:xfrm rot="5400000">
            <a:off x="1794950" y="3915606"/>
            <a:ext cx="475915" cy="1632857"/>
          </a:xfrm>
          <a:prstGeom prst="rightBrace">
            <a:avLst>
              <a:gd name="adj1" fmla="val 50001"/>
              <a:gd name="adj2" fmla="val 50000"/>
            </a:avLst>
          </a:prstGeom>
          <a:ln w="28575">
            <a:solidFill>
              <a:srgbClr val="0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/>
          <p:cNvCxnSpPr/>
          <p:nvPr/>
        </p:nvCxnSpPr>
        <p:spPr>
          <a:xfrm>
            <a:off x="1012277" y="4494071"/>
            <a:ext cx="0" cy="603788"/>
          </a:xfrm>
          <a:prstGeom prst="straightConnector1">
            <a:avLst/>
          </a:prstGeom>
          <a:ln w="28575">
            <a:solidFill>
              <a:srgbClr val="000000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99532" y="6197827"/>
            <a:ext cx="374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&lt;4</a:t>
            </a:r>
            <a:r>
              <a:rPr lang="ko-KR" altLang="en-US" dirty="0"/>
              <a:t>바이트 부동 소수점 데이터 형식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95335" y="5247315"/>
            <a:ext cx="833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부호</a:t>
            </a:r>
            <a:endParaRPr lang="en-US" altLang="ko-KR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(1</a:t>
            </a:r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비트</a:t>
            </a:r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  <a:endParaRPr lang="ko-KR" altLang="en-US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31239" y="5242535"/>
            <a:ext cx="1013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가수 부분</a:t>
            </a:r>
            <a:endParaRPr lang="en-US" altLang="ko-KR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(23</a:t>
            </a:r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비트</a:t>
            </a:r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  <a:endParaRPr lang="ko-KR" altLang="en-US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8" name="오른쪽 중괄호 17"/>
          <p:cNvSpPr/>
          <p:nvPr/>
        </p:nvSpPr>
        <p:spPr>
          <a:xfrm rot="5400000">
            <a:off x="5393580" y="2211091"/>
            <a:ext cx="475915" cy="5041889"/>
          </a:xfrm>
          <a:prstGeom prst="rightBrace">
            <a:avLst>
              <a:gd name="adj1" fmla="val 50001"/>
              <a:gd name="adj2" fmla="val 50000"/>
            </a:avLst>
          </a:prstGeom>
          <a:ln w="28575">
            <a:solidFill>
              <a:srgbClr val="0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535014" y="5242535"/>
            <a:ext cx="995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지수 부분</a:t>
            </a:r>
            <a:endParaRPr lang="en-US" altLang="ko-KR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(8</a:t>
            </a:r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비트</a:t>
            </a:r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  <a:endParaRPr lang="ko-KR" altLang="en-US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814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수치 데이터의 표현 </a:t>
            </a:r>
            <a:r>
              <a:rPr lang="en-US" altLang="ko-KR" dirty="0"/>
              <a:t>(p.20)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2</a:t>
            </a:r>
            <a:r>
              <a:rPr lang="ko-KR" altLang="en-US" dirty="0"/>
              <a:t>진수를 부동 소수점 형식으로 표현하는 과정</a:t>
            </a:r>
            <a:endParaRPr lang="en-US" altLang="ko-KR" dirty="0"/>
          </a:p>
          <a:p>
            <a:pPr marL="914400" lvl="1" indent="-457200">
              <a:buFont typeface="+mj-ea"/>
              <a:buAutoNum type="circleNumDbPlain"/>
            </a:pPr>
            <a:r>
              <a:rPr lang="ko-KR" altLang="en-US" dirty="0" err="1"/>
              <a:t>정규화하기</a:t>
            </a:r>
            <a:endParaRPr lang="en-US" altLang="ko-KR" dirty="0"/>
          </a:p>
          <a:p>
            <a:pPr lvl="2"/>
            <a:r>
              <a:rPr lang="ko-KR" altLang="en-US" dirty="0"/>
              <a:t>실수를 </a:t>
            </a:r>
            <a:r>
              <a:rPr lang="en-US" altLang="ko-KR" dirty="0"/>
              <a:t>1.</a:t>
            </a:r>
            <a:r>
              <a:rPr lang="ko-KR" altLang="en-US" dirty="0">
                <a:solidFill>
                  <a:srgbClr val="FF0000"/>
                </a:solidFill>
              </a:rPr>
              <a:t>△△△</a:t>
            </a:r>
            <a:r>
              <a:rPr lang="en-US" altLang="ko-KR" dirty="0">
                <a:solidFill>
                  <a:srgbClr val="FF0000"/>
                </a:solidFill>
              </a:rPr>
              <a:t>…</a:t>
            </a:r>
            <a:r>
              <a:rPr lang="en-US" altLang="ko-KR" dirty="0"/>
              <a:t> × 2</a:t>
            </a:r>
            <a:r>
              <a:rPr lang="ko-KR" altLang="en-US" baseline="30000" dirty="0">
                <a:solidFill>
                  <a:srgbClr val="FF0000"/>
                </a:solidFill>
              </a:rPr>
              <a:t>□</a:t>
            </a:r>
            <a:r>
              <a:rPr lang="en-US" altLang="ko-KR" dirty="0"/>
              <a:t> </a:t>
            </a:r>
            <a:r>
              <a:rPr lang="ko-KR" altLang="en-US" dirty="0"/>
              <a:t>형태로 변환</a:t>
            </a:r>
            <a:endParaRPr lang="en-US" altLang="ko-KR" dirty="0"/>
          </a:p>
          <a:p>
            <a:pPr marL="1371600" lvl="3" indent="0">
              <a:buNone/>
            </a:pPr>
            <a:r>
              <a:rPr lang="ko-KR" altLang="en-US" dirty="0"/>
              <a:t>예</a:t>
            </a:r>
            <a:r>
              <a:rPr lang="en-US" altLang="ko-KR" dirty="0"/>
              <a:t>) 2</a:t>
            </a:r>
            <a:r>
              <a:rPr lang="ko-KR" altLang="en-US" dirty="0"/>
              <a:t>진수 </a:t>
            </a:r>
            <a:r>
              <a:rPr lang="en-US" altLang="ko-KR" dirty="0"/>
              <a:t>-111.101</a:t>
            </a:r>
            <a:r>
              <a:rPr lang="ko-KR" altLang="en-US" dirty="0"/>
              <a:t>을 </a:t>
            </a:r>
            <a:r>
              <a:rPr lang="ko-KR" altLang="en-US" dirty="0" err="1"/>
              <a:t>정규화하면</a:t>
            </a:r>
            <a:r>
              <a:rPr lang="ko-KR" altLang="en-US" dirty="0"/>
              <a:t> </a:t>
            </a:r>
            <a:r>
              <a:rPr lang="en-US" altLang="ko-KR" dirty="0"/>
              <a:t>-1.11101×2</a:t>
            </a:r>
            <a:r>
              <a:rPr lang="en-US" altLang="ko-KR" baseline="30000" dirty="0"/>
              <a:t>2</a:t>
            </a:r>
          </a:p>
          <a:p>
            <a:pPr marL="914400" lvl="1" indent="-457200">
              <a:buFont typeface="+mj-ea"/>
              <a:buAutoNum type="circleNumDbPlain"/>
            </a:pPr>
            <a:r>
              <a:rPr lang="ko-KR" altLang="en-US" dirty="0"/>
              <a:t>부호 부분 구하기</a:t>
            </a:r>
            <a:endParaRPr lang="en-US" altLang="ko-KR" dirty="0"/>
          </a:p>
          <a:p>
            <a:pPr lvl="2"/>
            <a:r>
              <a:rPr lang="ko-KR" altLang="en-US" dirty="0"/>
              <a:t>실수가 음수</a:t>
            </a:r>
            <a:r>
              <a:rPr lang="en-US" altLang="ko-KR" dirty="0"/>
              <a:t>(-)</a:t>
            </a:r>
            <a:r>
              <a:rPr lang="ko-KR" altLang="en-US" dirty="0"/>
              <a:t>이면</a:t>
            </a:r>
            <a:r>
              <a:rPr lang="en-US" altLang="ko-KR" dirty="0"/>
              <a:t> </a:t>
            </a:r>
            <a:r>
              <a:rPr lang="ko-KR" altLang="en-US" dirty="0"/>
              <a:t>→ </a:t>
            </a:r>
            <a:r>
              <a:rPr lang="en-US" altLang="ko-KR" dirty="0">
                <a:solidFill>
                  <a:schemeClr val="accent5"/>
                </a:solidFill>
              </a:rPr>
              <a:t>1</a:t>
            </a:r>
          </a:p>
          <a:p>
            <a:pPr lvl="2"/>
            <a:r>
              <a:rPr lang="ko-KR" altLang="en-US" dirty="0"/>
              <a:t>실수가 양수</a:t>
            </a:r>
            <a:r>
              <a:rPr lang="en-US" altLang="ko-KR" dirty="0"/>
              <a:t>(+)</a:t>
            </a:r>
            <a:r>
              <a:rPr lang="ko-KR" altLang="en-US" dirty="0"/>
              <a:t>이면</a:t>
            </a:r>
            <a:r>
              <a:rPr lang="en-US" altLang="ko-KR" dirty="0"/>
              <a:t> </a:t>
            </a:r>
            <a:r>
              <a:rPr lang="ko-KR" altLang="en-US" dirty="0"/>
              <a:t>→ </a:t>
            </a:r>
            <a:r>
              <a:rPr lang="en-US" altLang="ko-KR" dirty="0">
                <a:solidFill>
                  <a:schemeClr val="accent5"/>
                </a:solidFill>
              </a:rPr>
              <a:t>0</a:t>
            </a:r>
          </a:p>
          <a:p>
            <a:pPr marL="914400" lvl="1" indent="-457200">
              <a:buFont typeface="+mj-ea"/>
              <a:buAutoNum type="circleNumDbPlain"/>
            </a:pPr>
            <a:r>
              <a:rPr lang="ko-KR" altLang="en-US" dirty="0"/>
              <a:t>지수 부분 구하기</a:t>
            </a:r>
            <a:endParaRPr lang="en-US" altLang="ko-KR" dirty="0"/>
          </a:p>
          <a:p>
            <a:pPr lvl="2"/>
            <a:r>
              <a:rPr lang="ko-KR" altLang="en-US" dirty="0"/>
              <a:t>정규화된 형태에서 </a:t>
            </a:r>
            <a:r>
              <a:rPr lang="ko-KR" altLang="en-US" dirty="0">
                <a:solidFill>
                  <a:srgbClr val="FF0000"/>
                </a:solidFill>
              </a:rPr>
              <a:t>□</a:t>
            </a:r>
            <a:r>
              <a:rPr lang="ko-KR" altLang="en-US" dirty="0"/>
              <a:t> 부분</a:t>
            </a:r>
            <a:endParaRPr lang="en-US" altLang="ko-KR" dirty="0">
              <a:solidFill>
                <a:schemeClr val="accent5"/>
              </a:solidFill>
            </a:endParaRPr>
          </a:p>
          <a:p>
            <a:pPr marL="914400" lvl="1" indent="-457200">
              <a:buFont typeface="+mj-ea"/>
              <a:buAutoNum type="circleNumDbPlain"/>
            </a:pPr>
            <a:r>
              <a:rPr lang="ko-KR" altLang="en-US" dirty="0"/>
              <a:t>가수 부분 구하기</a:t>
            </a:r>
            <a:endParaRPr lang="en-US" altLang="ko-KR" dirty="0"/>
          </a:p>
          <a:p>
            <a:pPr lvl="2"/>
            <a:r>
              <a:rPr lang="ko-KR" altLang="en-US" dirty="0"/>
              <a:t>정규화된 형태에서 </a:t>
            </a:r>
            <a:r>
              <a:rPr lang="ko-KR" altLang="en-US" dirty="0">
                <a:solidFill>
                  <a:srgbClr val="FF0000"/>
                </a:solidFill>
              </a:rPr>
              <a:t>△△△</a:t>
            </a:r>
            <a:r>
              <a:rPr lang="en-US" altLang="ko-KR" dirty="0">
                <a:solidFill>
                  <a:srgbClr val="FF0000"/>
                </a:solidFill>
              </a:rPr>
              <a:t>…</a:t>
            </a:r>
            <a:r>
              <a:rPr lang="en-US" altLang="ko-KR" dirty="0"/>
              <a:t> </a:t>
            </a:r>
            <a:r>
              <a:rPr lang="ko-KR" altLang="en-US" dirty="0"/>
              <a:t>부분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375674" y="4497206"/>
            <a:ext cx="1298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+  (2</a:t>
            </a:r>
            <a:r>
              <a:rPr lang="en-US" altLang="ko-KR" sz="2000" baseline="30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n-1</a:t>
            </a:r>
            <a:r>
              <a:rPr lang="en-US" altLang="ko-KR" sz="2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-1)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7674" y="3634536"/>
            <a:ext cx="5854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>
                <a:solidFill>
                  <a:schemeClr val="bg2">
                    <a:lumMod val="75000"/>
                  </a:schemeClr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?</a:t>
            </a:r>
            <a:endParaRPr lang="ko-KR" altLang="en-US" sz="5400" dirty="0">
              <a:solidFill>
                <a:schemeClr val="bg2">
                  <a:lumMod val="75000"/>
                </a:schemeClr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355976" y="4437112"/>
            <a:ext cx="1309974" cy="487349"/>
          </a:xfrm>
          <a:prstGeom prst="round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170905" y="5099131"/>
            <a:ext cx="1989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n</a:t>
            </a:r>
            <a:r>
              <a:rPr lang="ko-KR" altLang="en-US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은 </a:t>
            </a:r>
            <a:r>
              <a:rPr lang="ko-KR" altLang="en-US" sz="2000" dirty="0" err="1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지수부</a:t>
            </a:r>
            <a:r>
              <a:rPr lang="ko-KR" altLang="en-US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비트 수</a:t>
            </a:r>
          </a:p>
        </p:txBody>
      </p:sp>
      <p:cxnSp>
        <p:nvCxnSpPr>
          <p:cNvPr id="12" name="직선 화살표 연결선 11"/>
          <p:cNvCxnSpPr>
            <a:cxnSpLocks/>
          </p:cNvCxnSpPr>
          <p:nvPr/>
        </p:nvCxnSpPr>
        <p:spPr>
          <a:xfrm>
            <a:off x="5308430" y="4842024"/>
            <a:ext cx="952990" cy="346982"/>
          </a:xfrm>
          <a:prstGeom prst="straightConnector1">
            <a:avLst/>
          </a:prstGeom>
          <a:ln w="19050">
            <a:solidFill>
              <a:srgbClr val="9966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93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1. </a:t>
            </a:r>
            <a:r>
              <a:rPr lang="ko-KR" altLang="en-US"/>
              <a:t>수치 데이터의 표현 </a:t>
            </a:r>
            <a:r>
              <a:rPr lang="en-US" altLang="ko-KR"/>
              <a:t>(p.19)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28200" y="1492610"/>
            <a:ext cx="788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예제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 -123.25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를 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4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바이트 부동 소수점 형식으로 표현</a:t>
            </a:r>
            <a:endParaRPr lang="ko-KR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25688" y="2215884"/>
            <a:ext cx="7989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①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10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123.25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를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진수로 변환</a:t>
            </a:r>
            <a:endParaRPr lang="en-US" altLang="ko-KR" sz="24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2684" y="2877603"/>
            <a:ext cx="45586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123</a:t>
            </a:r>
            <a:r>
              <a:rPr lang="en-US" altLang="ko-KR" sz="24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(10)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= 1111011</a:t>
            </a:r>
            <a:r>
              <a:rPr lang="en-US" altLang="ko-KR" sz="24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</a:p>
          <a:p>
            <a:pPr algn="ctr">
              <a:lnSpc>
                <a:spcPct val="150000"/>
              </a:lnSpc>
            </a:pP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0.25</a:t>
            </a:r>
            <a:r>
              <a:rPr lang="en-US" altLang="ko-KR" sz="24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(10)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= 0.01</a:t>
            </a:r>
            <a:r>
              <a:rPr lang="en-US" altLang="ko-KR" sz="24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</a:p>
          <a:p>
            <a:pPr algn="ctr">
              <a:lnSpc>
                <a:spcPct val="150000"/>
              </a:lnSpc>
            </a:pPr>
            <a:endParaRPr lang="en-US" altLang="ko-KR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따라서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-123.25</a:t>
            </a:r>
            <a:r>
              <a:rPr lang="en-US" altLang="ko-KR" sz="24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(10)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= -1111011.01</a:t>
            </a:r>
            <a:r>
              <a:rPr lang="en-US" altLang="ko-KR" sz="24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99059" y="6093354"/>
            <a:ext cx="2545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(I-1-3 </a:t>
            </a:r>
            <a:r>
              <a:rPr lang="ko-KR" altLang="en-US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진법</a:t>
            </a:r>
            <a:r>
              <a:rPr lang="en-US" altLang="ko-KR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ko-KR" altLang="en-US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변환 참조</a:t>
            </a:r>
            <a:r>
              <a:rPr lang="en-US" altLang="ko-KR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  <a:endParaRPr lang="ko-KR" altLang="en-US" sz="2000" dirty="0">
              <a:solidFill>
                <a:srgbClr val="996633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449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수치 데이터의 표현 </a:t>
            </a:r>
            <a:r>
              <a:rPr lang="en-US" altLang="ko-KR" dirty="0"/>
              <a:t>(p.19)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28</a:t>
            </a:fld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28200" y="1492610"/>
            <a:ext cx="788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예제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 -123.25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를 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4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바이트 부동 소수점 형식으로 표현</a:t>
            </a:r>
            <a:endParaRPr lang="ko-KR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25688" y="2215884"/>
            <a:ext cx="7989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② 정규화</a:t>
            </a:r>
            <a:endParaRPr lang="en-US" altLang="ko-KR" sz="24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50703" y="2773569"/>
            <a:ext cx="2125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-1111011.01  =</a:t>
            </a:r>
            <a:endParaRPr lang="en-US" altLang="ko-KR" sz="2400" baseline="-25000" dirty="0">
              <a:solidFill>
                <a:srgbClr val="0070C0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688" y="3917543"/>
            <a:ext cx="7989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③ 부호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지수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가수 부분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값 계산</a:t>
            </a:r>
            <a:endParaRPr lang="en-US" altLang="ko-KR" sz="24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0423" y="4490616"/>
            <a:ext cx="48095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· 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부호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- 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→</a:t>
            </a:r>
            <a:endParaRPr lang="en-US" altLang="ko-KR" sz="2400" dirty="0">
              <a:solidFill>
                <a:schemeClr val="accent5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· 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지수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6 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→ </a:t>
            </a:r>
            <a:endParaRPr lang="en-US" altLang="ko-KR" sz="2400" dirty="0">
              <a:solidFill>
                <a:schemeClr val="accent5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· 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가수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11101101 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→</a:t>
            </a:r>
            <a:endParaRPr lang="en-US" altLang="ko-KR" sz="2400" baseline="-25000" dirty="0">
              <a:solidFill>
                <a:schemeClr val="accent5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75616" y="2773568"/>
            <a:ext cx="2358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-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1.</a:t>
            </a:r>
            <a:r>
              <a:rPr lang="en-US" altLang="ko-KR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11101101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×2</a:t>
            </a:r>
            <a:r>
              <a:rPr lang="en-US" altLang="ko-KR" sz="2400" baseline="30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6</a:t>
            </a:r>
            <a:endParaRPr lang="ko-KR" altLang="en-US" sz="2400" dirty="0">
              <a:solidFill>
                <a:schemeClr val="accent5"/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3192962" y="5182474"/>
            <a:ext cx="1362874" cy="584504"/>
            <a:chOff x="3192962" y="5182474"/>
            <a:chExt cx="1362874" cy="584504"/>
          </a:xfrm>
        </p:grpSpPr>
        <p:sp>
          <p:nvSpPr>
            <p:cNvPr id="3" name="TextBox 2"/>
            <p:cNvSpPr txBox="1"/>
            <p:nvPr/>
          </p:nvSpPr>
          <p:spPr>
            <a:xfrm>
              <a:off x="3192962" y="5182474"/>
              <a:ext cx="1362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solidFill>
                    <a:schemeClr val="accent5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+ 1111111</a:t>
              </a:r>
              <a:endParaRPr lang="ko-KR" altLang="en-US" sz="2400" baseline="-25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719959" y="5489979"/>
              <a:ext cx="5357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solidFill>
                    <a:srgbClr val="996633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(127)</a:t>
              </a:r>
              <a:endParaRPr lang="ko-KR" altLang="en-US" sz="12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701359" y="4362687"/>
            <a:ext cx="5854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>
                <a:solidFill>
                  <a:schemeClr val="bg2">
                    <a:lumMod val="75000"/>
                  </a:schemeClr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?</a:t>
            </a:r>
            <a:endParaRPr lang="ko-KR" altLang="en-US" sz="5400" dirty="0">
              <a:solidFill>
                <a:schemeClr val="bg2">
                  <a:lumMod val="75000"/>
                </a:schemeClr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>
            <a:off x="3473084" y="5152140"/>
            <a:ext cx="1073805" cy="579021"/>
          </a:xfrm>
          <a:prstGeom prst="round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4598552" y="5182473"/>
            <a:ext cx="1866217" cy="584505"/>
            <a:chOff x="4598552" y="5182473"/>
            <a:chExt cx="1866217" cy="584505"/>
          </a:xfrm>
        </p:grpSpPr>
        <p:sp>
          <p:nvSpPr>
            <p:cNvPr id="50" name="TextBox 49"/>
            <p:cNvSpPr txBox="1"/>
            <p:nvPr/>
          </p:nvSpPr>
          <p:spPr>
            <a:xfrm>
              <a:off x="4598552" y="5182473"/>
              <a:ext cx="18662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solidFill>
                    <a:schemeClr val="accent5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= 10000101</a:t>
              </a:r>
              <a:endParaRPr lang="ko-KR" altLang="en-US" sz="2400" baseline="-25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37802" y="5489979"/>
              <a:ext cx="5453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solidFill>
                    <a:srgbClr val="996633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(133)</a:t>
              </a:r>
              <a:endParaRPr lang="ko-KR" altLang="en-US" sz="12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576123" y="4639232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endParaRPr lang="ko-KR" altLang="en-US" sz="2400" baseline="-25000" dirty="0">
              <a:solidFill>
                <a:schemeClr val="accent5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2570823" y="5182473"/>
            <a:ext cx="659155" cy="584505"/>
            <a:chOff x="2570823" y="5182473"/>
            <a:chExt cx="659155" cy="584505"/>
          </a:xfrm>
        </p:grpSpPr>
        <p:sp>
          <p:nvSpPr>
            <p:cNvPr id="46" name="TextBox 45"/>
            <p:cNvSpPr txBox="1"/>
            <p:nvPr/>
          </p:nvSpPr>
          <p:spPr>
            <a:xfrm>
              <a:off x="2700517" y="5489979"/>
              <a:ext cx="3866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solidFill>
                    <a:srgbClr val="996633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(6)</a:t>
              </a:r>
              <a:endParaRPr lang="ko-KR" altLang="en-US" sz="12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570823" y="5182473"/>
              <a:ext cx="6591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solidFill>
                    <a:schemeClr val="accent5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110</a:t>
              </a:r>
              <a:endParaRPr lang="ko-KR" altLang="en-US" sz="2400" baseline="-25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629627" y="5728660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그대로 저장</a:t>
            </a:r>
            <a:endParaRPr lang="ko-KR" altLang="en-US" sz="2400" baseline="-25000" dirty="0">
              <a:solidFill>
                <a:schemeClr val="accent5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12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48" grpId="0"/>
      <p:bldP spid="49" grpId="0" animBg="1"/>
      <p:bldP spid="52" grpId="0"/>
      <p:bldP spid="5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1. </a:t>
            </a:r>
            <a:r>
              <a:rPr lang="ko-KR" altLang="en-US"/>
              <a:t>수치 데이터의 표현 </a:t>
            </a:r>
            <a:r>
              <a:rPr lang="en-US" altLang="ko-KR"/>
              <a:t>(p.19)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29</a:t>
            </a:fld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28200" y="1492610"/>
            <a:ext cx="788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예제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 -123.25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를 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4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바이트 부동 소수점 형식으로 표현</a:t>
            </a:r>
            <a:endParaRPr lang="ko-KR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25688" y="2215884"/>
            <a:ext cx="7989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④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4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바이트로 표현</a:t>
            </a:r>
            <a:endParaRPr lang="en-US" altLang="ko-KR" sz="24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894200" y="3845825"/>
          <a:ext cx="7355616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63">
                  <a:extLst>
                    <a:ext uri="{9D8B030D-6E8A-4147-A177-3AD203B41FA5}">
                      <a16:colId xmlns:a16="http://schemas.microsoft.com/office/drawing/2014/main" val="26773792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62629041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40169865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6770889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8755565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18033740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5305666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783426175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45838980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4580035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82171379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39505039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332203735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1037644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0791804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50116093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23943741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956368969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99486920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20381875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474629636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62557318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91340069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60873981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36368326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4127181655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4180940696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23760131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55440841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69503137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55140206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850119719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814148"/>
                  </a:ext>
                </a:extLst>
              </a:tr>
            </a:tbl>
          </a:graphicData>
        </a:graphic>
      </p:graphicFrame>
      <p:sp>
        <p:nvSpPr>
          <p:cNvPr id="10" name="오른쪽 중괄호 9"/>
          <p:cNvSpPr/>
          <p:nvPr/>
        </p:nvSpPr>
        <p:spPr>
          <a:xfrm rot="5400000">
            <a:off x="1794950" y="3963563"/>
            <a:ext cx="475915" cy="1632857"/>
          </a:xfrm>
          <a:prstGeom prst="rightBrace">
            <a:avLst>
              <a:gd name="adj1" fmla="val 50001"/>
              <a:gd name="adj2" fmla="val 50000"/>
            </a:avLst>
          </a:prstGeom>
          <a:ln w="28575">
            <a:solidFill>
              <a:srgbClr val="0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/>
          <p:cNvCxnSpPr/>
          <p:nvPr/>
        </p:nvCxnSpPr>
        <p:spPr>
          <a:xfrm>
            <a:off x="1012277" y="4542028"/>
            <a:ext cx="0" cy="603788"/>
          </a:xfrm>
          <a:prstGeom prst="straightConnector1">
            <a:avLst/>
          </a:prstGeom>
          <a:ln w="28575">
            <a:solidFill>
              <a:srgbClr val="000000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7201" y="529527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부호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31239" y="5290492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가수 부분</a:t>
            </a:r>
          </a:p>
        </p:txBody>
      </p:sp>
      <p:sp>
        <p:nvSpPr>
          <p:cNvPr id="16" name="오른쪽 중괄호 15"/>
          <p:cNvSpPr/>
          <p:nvPr/>
        </p:nvSpPr>
        <p:spPr>
          <a:xfrm rot="5400000">
            <a:off x="5393580" y="2259048"/>
            <a:ext cx="475915" cy="5041889"/>
          </a:xfrm>
          <a:prstGeom prst="rightBrace">
            <a:avLst>
              <a:gd name="adj1" fmla="val 50001"/>
              <a:gd name="adj2" fmla="val 50000"/>
            </a:avLst>
          </a:prstGeom>
          <a:ln w="28575">
            <a:solidFill>
              <a:srgbClr val="0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535014" y="5290492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지수 부분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8037" y="5969841"/>
            <a:ext cx="5767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지수 부분은 오른쪽부터 채우고</a:t>
            </a:r>
            <a:r>
              <a:rPr lang="en-US" altLang="ko-KR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가수 부분은 왼쪽부터 채움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92831" y="2757263"/>
            <a:ext cx="2358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-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1.</a:t>
            </a:r>
            <a:r>
              <a:rPr lang="en-US" altLang="ko-KR" sz="2400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11101101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×2</a:t>
            </a:r>
            <a:r>
              <a:rPr lang="en-US" altLang="ko-KR" sz="2400" baseline="30000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6</a:t>
            </a:r>
            <a:endParaRPr lang="ko-KR" altLang="en-US" sz="2400" dirty="0"/>
          </a:p>
        </p:txBody>
      </p:sp>
      <p:cxnSp>
        <p:nvCxnSpPr>
          <p:cNvPr id="20" name="직선 화살표 연결선 19"/>
          <p:cNvCxnSpPr/>
          <p:nvPr/>
        </p:nvCxnSpPr>
        <p:spPr>
          <a:xfrm flipH="1">
            <a:off x="1125305" y="3082127"/>
            <a:ext cx="2357740" cy="618056"/>
          </a:xfrm>
          <a:prstGeom prst="straightConnector1">
            <a:avLst/>
          </a:prstGeom>
          <a:ln w="19050">
            <a:solidFill>
              <a:srgbClr val="996633">
                <a:alpha val="69804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 flipH="1">
            <a:off x="2743200" y="3001705"/>
            <a:ext cx="2725447" cy="698478"/>
          </a:xfrm>
          <a:prstGeom prst="straightConnector1">
            <a:avLst/>
          </a:prstGeom>
          <a:ln w="19050">
            <a:solidFill>
              <a:srgbClr val="996633">
                <a:alpha val="69804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 flipH="1">
            <a:off x="3994951" y="3184106"/>
            <a:ext cx="435008" cy="482324"/>
          </a:xfrm>
          <a:prstGeom prst="straightConnector1">
            <a:avLst/>
          </a:prstGeom>
          <a:ln w="19050">
            <a:solidFill>
              <a:srgbClr val="996633">
                <a:alpha val="69804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56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 </a:t>
            </a:r>
            <a:r>
              <a:rPr lang="ko-KR" altLang="en-US" dirty="0"/>
              <a:t>디지털 정보의 연산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</a:t>
            </a:r>
            <a:r>
              <a:rPr lang="ko-KR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수치 데이터의 표현</a:t>
            </a:r>
            <a:endParaRPr lang="en-US" altLang="ko-K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ko-KR" dirty="0"/>
              <a:t>2. 2</a:t>
            </a:r>
            <a:r>
              <a:rPr lang="ko-KR" altLang="en-US" dirty="0"/>
              <a:t>진수의 연산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478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1. </a:t>
            </a:r>
            <a:r>
              <a:rPr lang="ko-KR" altLang="en-US"/>
              <a:t>수치 데이터의 표현 </a:t>
            </a:r>
            <a:r>
              <a:rPr lang="en-US" altLang="ko-KR"/>
              <a:t>(p.19)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30</a:t>
            </a:fld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28200" y="1492610"/>
            <a:ext cx="788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예제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 -123.25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를 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4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바이트 부동 소수점 형식으로 표현</a:t>
            </a:r>
            <a:endParaRPr lang="ko-KR" altLang="en-US" sz="2800" dirty="0"/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894200" y="2453061"/>
          <a:ext cx="7355616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63">
                  <a:extLst>
                    <a:ext uri="{9D8B030D-6E8A-4147-A177-3AD203B41FA5}">
                      <a16:colId xmlns:a16="http://schemas.microsoft.com/office/drawing/2014/main" val="26773792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62629041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40169865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6770889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8755565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18033740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5305666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783426175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45838980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4580035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82171379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39505039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332203735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1037644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0791804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50116093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23943741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956368969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99486920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20381875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474629636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62557318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91340069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60873981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36368326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4127181655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4180940696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23760131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55440841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69503137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55140206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850119719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0</a:t>
                      </a:r>
                      <a:endParaRPr kumimoji="0" lang="ko-KR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0</a:t>
                      </a:r>
                      <a:endParaRPr kumimoji="0" lang="ko-KR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0</a:t>
                      </a:r>
                      <a:endParaRPr kumimoji="0" lang="ko-KR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0</a:t>
                      </a:r>
                      <a:endParaRPr kumimoji="0" lang="ko-KR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0</a:t>
                      </a:r>
                      <a:endParaRPr kumimoji="0" lang="ko-KR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0</a:t>
                      </a:r>
                      <a:endParaRPr kumimoji="0" lang="ko-KR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0</a:t>
                      </a:r>
                      <a:endParaRPr kumimoji="0" lang="ko-KR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0</a:t>
                      </a:r>
                      <a:endParaRPr kumimoji="0" lang="ko-KR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0</a:t>
                      </a:r>
                      <a:endParaRPr kumimoji="0" lang="ko-KR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0</a:t>
                      </a:r>
                      <a:endParaRPr kumimoji="0" lang="ko-KR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0</a:t>
                      </a:r>
                      <a:endParaRPr kumimoji="0" lang="ko-KR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0</a:t>
                      </a:r>
                      <a:endParaRPr kumimoji="0" lang="ko-KR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0</a:t>
                      </a:r>
                      <a:endParaRPr kumimoji="0" lang="ko-KR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0</a:t>
                      </a:r>
                      <a:endParaRPr kumimoji="0" lang="ko-KR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0</a:t>
                      </a:r>
                      <a:endParaRPr kumimoji="0" lang="ko-KR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0</a:t>
                      </a:r>
                      <a:endParaRPr kumimoji="0" lang="ko-KR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0</a:t>
                      </a:r>
                      <a:endParaRPr kumimoji="0" lang="ko-KR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0</a:t>
                      </a:r>
                      <a:endParaRPr kumimoji="0" lang="ko-KR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0</a:t>
                      </a:r>
                      <a:endParaRPr kumimoji="0" lang="ko-KR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814148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03860" y="3435928"/>
            <a:ext cx="713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따라서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, -123.25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(10)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를</a:t>
            </a:r>
            <a:endParaRPr lang="en-US" altLang="ko-KR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4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바이트 부동 소수점 데이터 형식으로 표현하면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..</a:t>
            </a:r>
            <a:endParaRPr lang="en-US" altLang="ko-KR" sz="28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80741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1  00000110  11101101000000000000000</a:t>
            </a:r>
            <a:endParaRPr lang="en-US" altLang="ko-KR" sz="32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2356" y="6027994"/>
            <a:ext cx="3073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지수에 </a:t>
            </a:r>
            <a:r>
              <a:rPr lang="en-US" altLang="ko-KR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127</a:t>
            </a:r>
            <a:r>
              <a:rPr lang="ko-KR" altLang="en-US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을 더하지 않았음</a:t>
            </a:r>
            <a:r>
              <a:rPr lang="en-US" altLang="ko-KR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!</a:t>
            </a:r>
            <a:endParaRPr lang="ko-KR" altLang="en-US" sz="2000" dirty="0">
              <a:solidFill>
                <a:srgbClr val="996633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" name="곱셈 기호 2"/>
          <p:cNvSpPr/>
          <p:nvPr/>
        </p:nvSpPr>
        <p:spPr>
          <a:xfrm>
            <a:off x="802628" y="3983436"/>
            <a:ext cx="2232734" cy="2232734"/>
          </a:xfrm>
          <a:prstGeom prst="mathMultiply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39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지수 값 범위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8</a:t>
            </a:r>
            <a:r>
              <a:rPr lang="ko-KR" altLang="en-US" dirty="0"/>
              <a:t>비트 크기의 </a:t>
            </a:r>
            <a:r>
              <a:rPr lang="ko-KR" altLang="en-US" dirty="0" err="1"/>
              <a:t>지수부로</a:t>
            </a:r>
            <a:r>
              <a:rPr lang="ko-KR" altLang="en-US" dirty="0"/>
              <a:t> 표현 가능한 지수 값 개수는</a:t>
            </a:r>
            <a:r>
              <a:rPr lang="en-US" altLang="ko-KR" dirty="0"/>
              <a:t>?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256</a:t>
            </a:r>
            <a:r>
              <a:rPr lang="ko-KR" altLang="en-US" dirty="0"/>
              <a:t>개의 지수 값 범위를 정하면</a:t>
            </a:r>
            <a:r>
              <a:rPr lang="en-US" altLang="ko-KR" dirty="0"/>
              <a:t>?</a:t>
            </a:r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31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 rot="20000837">
            <a:off x="1417296" y="3870132"/>
            <a:ext cx="1409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0 ~ 255</a:t>
            </a:r>
          </a:p>
        </p:txBody>
      </p:sp>
      <p:sp>
        <p:nvSpPr>
          <p:cNvPr id="6" name="TextBox 5"/>
          <p:cNvSpPr txBox="1"/>
          <p:nvPr/>
        </p:nvSpPr>
        <p:spPr>
          <a:xfrm rot="795224">
            <a:off x="2972420" y="4401942"/>
            <a:ext cx="1951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-155 ~ 100</a:t>
            </a:r>
          </a:p>
        </p:txBody>
      </p:sp>
      <p:sp>
        <p:nvSpPr>
          <p:cNvPr id="7" name="TextBox 6"/>
          <p:cNvSpPr txBox="1"/>
          <p:nvPr/>
        </p:nvSpPr>
        <p:spPr>
          <a:xfrm rot="20958820">
            <a:off x="4837211" y="3596727"/>
            <a:ext cx="1951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-128 ~ 127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26369" y="4878822"/>
            <a:ext cx="1951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-127 ~ 128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0884" y="1996606"/>
            <a:ext cx="230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>
                <a:latin typeface="Calibri" panose="020F0502020204030204" pitchFamily="34" charset="0"/>
              </a:rPr>
              <a:t>2</a:t>
            </a:r>
            <a:r>
              <a:rPr lang="en-US" altLang="ko-KR" sz="3200" baseline="30000" dirty="0">
                <a:latin typeface="Calibri" panose="020F0502020204030204" pitchFamily="34" charset="0"/>
              </a:rPr>
              <a:t>8</a:t>
            </a:r>
            <a:r>
              <a:rPr lang="en-US" altLang="ko-KR" sz="3200" dirty="0">
                <a:latin typeface="Calibri" panose="020F0502020204030204" pitchFamily="34" charset="0"/>
              </a:rPr>
              <a:t> = 256 (</a:t>
            </a:r>
            <a:r>
              <a:rPr lang="ko-KR" altLang="en-US" sz="3200" dirty="0">
                <a:latin typeface="Calibri" panose="020F0502020204030204" pitchFamily="34" charset="0"/>
              </a:rPr>
              <a:t>개</a:t>
            </a:r>
            <a:r>
              <a:rPr lang="en-US" altLang="ko-KR" sz="32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5543971" y="4790956"/>
            <a:ext cx="2388093" cy="76050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938545" y="5601482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표준으로 채택</a:t>
            </a:r>
            <a:r>
              <a:rPr lang="en-US" altLang="ko-KR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!</a:t>
            </a:r>
            <a:endParaRPr lang="ko-KR" altLang="en-US" sz="2000" dirty="0">
              <a:solidFill>
                <a:srgbClr val="996633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97398" y="5195472"/>
            <a:ext cx="986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Q. </a:t>
            </a:r>
            <a:r>
              <a:rPr lang="ko-KR" altLang="en-US" sz="14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문제점</a:t>
            </a:r>
            <a:r>
              <a:rPr lang="en-US" altLang="ko-KR" sz="14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?</a:t>
            </a:r>
            <a:endParaRPr lang="ko-KR" altLang="en-US" sz="1400" dirty="0">
              <a:solidFill>
                <a:srgbClr val="996633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cxnSp>
        <p:nvCxnSpPr>
          <p:cNvPr id="14" name="직선 화살표 연결선 13"/>
          <p:cNvCxnSpPr/>
          <p:nvPr/>
        </p:nvCxnSpPr>
        <p:spPr>
          <a:xfrm>
            <a:off x="2090482" y="4481846"/>
            <a:ext cx="0" cy="618220"/>
          </a:xfrm>
          <a:prstGeom prst="straightConnector1">
            <a:avLst/>
          </a:prstGeom>
          <a:ln w="28575">
            <a:solidFill>
              <a:srgbClr val="996633">
                <a:alpha val="69804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9642" y="5523741"/>
            <a:ext cx="2861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A. </a:t>
            </a:r>
            <a:r>
              <a:rPr lang="ko-KR" altLang="en-US" sz="14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음수 지수를 표현하지 못하기 때문에</a:t>
            </a:r>
            <a:endParaRPr lang="en-US" altLang="ko-KR" sz="1400" dirty="0">
              <a:solidFill>
                <a:srgbClr val="996633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en-US" altLang="ko-KR" sz="14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ko-KR" altLang="en-US" sz="14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보다 작은 </a:t>
            </a:r>
            <a:r>
              <a:rPr lang="en-US" altLang="ko-KR" sz="14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14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진수를 표현하지 못함</a:t>
            </a:r>
          </a:p>
        </p:txBody>
      </p:sp>
    </p:spTree>
    <p:extLst>
      <p:ext uri="{BB962C8B-B14F-4D97-AF65-F5344CB8AC3E}">
        <p14:creationId xmlns:p14="http://schemas.microsoft.com/office/powerpoint/2010/main" val="343038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지수 값을 그대로 메모리에 저장한 경우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32</a:t>
            </a:fld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168747"/>
              </p:ext>
            </p:extLst>
          </p:nvPr>
        </p:nvGraphicFramePr>
        <p:xfrm>
          <a:off x="5636430" y="2582853"/>
          <a:ext cx="1838904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63">
                  <a:extLst>
                    <a:ext uri="{9D8B030D-6E8A-4147-A177-3AD203B41FA5}">
                      <a16:colId xmlns:a16="http://schemas.microsoft.com/office/drawing/2014/main" val="208344642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88740548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52335984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027366949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56414446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86753607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99504888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998969056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512559"/>
                  </a:ext>
                </a:extLst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534377"/>
              </p:ext>
            </p:extLst>
          </p:nvPr>
        </p:nvGraphicFramePr>
        <p:xfrm>
          <a:off x="5636430" y="4018357"/>
          <a:ext cx="1838904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63">
                  <a:extLst>
                    <a:ext uri="{9D8B030D-6E8A-4147-A177-3AD203B41FA5}">
                      <a16:colId xmlns:a16="http://schemas.microsoft.com/office/drawing/2014/main" val="208344642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88740548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52335984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027366949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56414446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86753607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99504888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998969056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512559"/>
                  </a:ext>
                </a:extLst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1488"/>
              </p:ext>
            </p:extLst>
          </p:nvPr>
        </p:nvGraphicFramePr>
        <p:xfrm>
          <a:off x="5636430" y="5442892"/>
          <a:ext cx="1838904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63">
                  <a:extLst>
                    <a:ext uri="{9D8B030D-6E8A-4147-A177-3AD203B41FA5}">
                      <a16:colId xmlns:a16="http://schemas.microsoft.com/office/drawing/2014/main" val="208344642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88740548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52335984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027366949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56414446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86753607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99504888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998969056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51255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27203" y="2650431"/>
            <a:ext cx="70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latin typeface="Calibri" panose="020F0502020204030204" pitchFamily="34" charset="0"/>
              </a:rPr>
              <a:t>(-126)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7203" y="4096940"/>
            <a:ext cx="70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latin typeface="Calibri" panose="020F0502020204030204" pitchFamily="34" charset="0"/>
              </a:rPr>
              <a:t>(0)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7203" y="5531352"/>
            <a:ext cx="70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latin typeface="Calibri" panose="020F0502020204030204" pitchFamily="34" charset="0"/>
              </a:rPr>
              <a:t>(127)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0885" y="5008721"/>
            <a:ext cx="64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：</a:t>
            </a:r>
          </a:p>
        </p:txBody>
      </p:sp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282426"/>
              </p:ext>
            </p:extLst>
          </p:nvPr>
        </p:nvGraphicFramePr>
        <p:xfrm>
          <a:off x="5636430" y="4590556"/>
          <a:ext cx="1838904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63">
                  <a:extLst>
                    <a:ext uri="{9D8B030D-6E8A-4147-A177-3AD203B41FA5}">
                      <a16:colId xmlns:a16="http://schemas.microsoft.com/office/drawing/2014/main" val="208344642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88740548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52335984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027366949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56414446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86753607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99504888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998969056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512559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7527203" y="4656998"/>
            <a:ext cx="70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latin typeface="Calibri" panose="020F0502020204030204" pitchFamily="34" charset="0"/>
              </a:rPr>
              <a:t>(1)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86143" y="1443450"/>
            <a:ext cx="2539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[</a:t>
            </a:r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메모리에 저장한 지수 값</a:t>
            </a:r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]</a:t>
            </a:r>
            <a:endParaRPr lang="ko-KR" altLang="en-US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3312" y="1440477"/>
            <a:ext cx="1693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[10</a:t>
            </a:r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지수 값</a:t>
            </a:r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]</a:t>
            </a:r>
            <a:endParaRPr lang="ko-KR" altLang="en-US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90083" y="1440476"/>
            <a:ext cx="301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[2</a:t>
            </a:r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진수로 변환한 지수 값</a:t>
            </a:r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]</a:t>
            </a:r>
            <a:endParaRPr lang="ko-KR" altLang="en-US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30885" y="3010951"/>
            <a:ext cx="64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：</a:t>
            </a:r>
          </a:p>
        </p:txBody>
      </p:sp>
      <p:sp>
        <p:nvSpPr>
          <p:cNvPr id="34" name="오른쪽 화살표 33"/>
          <p:cNvSpPr/>
          <p:nvPr/>
        </p:nvSpPr>
        <p:spPr>
          <a:xfrm>
            <a:off x="4802902" y="2639758"/>
            <a:ext cx="485108" cy="41386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오른쪽 화살표 34"/>
          <p:cNvSpPr/>
          <p:nvPr/>
        </p:nvSpPr>
        <p:spPr>
          <a:xfrm>
            <a:off x="4802902" y="4068660"/>
            <a:ext cx="485108" cy="41386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오른쪽 화살표 35"/>
          <p:cNvSpPr/>
          <p:nvPr/>
        </p:nvSpPr>
        <p:spPr>
          <a:xfrm>
            <a:off x="4802902" y="4635469"/>
            <a:ext cx="485108" cy="41386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오른쪽 화살표 36"/>
          <p:cNvSpPr/>
          <p:nvPr/>
        </p:nvSpPr>
        <p:spPr>
          <a:xfrm>
            <a:off x="4802902" y="5458405"/>
            <a:ext cx="485108" cy="41386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804296" y="2603173"/>
            <a:ext cx="75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-126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4296" y="4049665"/>
            <a:ext cx="75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0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4296" y="5485187"/>
            <a:ext cx="75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127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4296" y="4607143"/>
            <a:ext cx="75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1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54861" y="3016551"/>
            <a:ext cx="64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：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54861" y="5010587"/>
            <a:ext cx="64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：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832725" y="2603172"/>
            <a:ext cx="1531895" cy="461665"/>
          </a:xfrm>
          <a:prstGeom prst="rect">
            <a:avLst/>
          </a:prstGeom>
          <a:noFill/>
          <a:ln w="5715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01111110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32725" y="4049664"/>
            <a:ext cx="1531895" cy="461665"/>
          </a:xfrm>
          <a:prstGeom prst="rect">
            <a:avLst/>
          </a:prstGeom>
          <a:noFill/>
          <a:ln w="5715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00000000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32725" y="4607142"/>
            <a:ext cx="1531895" cy="461665"/>
          </a:xfrm>
          <a:prstGeom prst="rect">
            <a:avLst/>
          </a:prstGeom>
          <a:noFill/>
          <a:ln w="5715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00000001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32725" y="5485186"/>
            <a:ext cx="1531895" cy="461665"/>
          </a:xfrm>
          <a:prstGeom prst="rect">
            <a:avLst/>
          </a:prstGeom>
          <a:noFill/>
          <a:ln w="5715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01111111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70BE7B-D220-5A67-D19F-7A4972B4C331}"/>
              </a:ext>
            </a:extLst>
          </p:cNvPr>
          <p:cNvSpPr txBox="1"/>
          <p:nvPr/>
        </p:nvSpPr>
        <p:spPr>
          <a:xfrm>
            <a:off x="2489155" y="2506848"/>
            <a:ext cx="352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-</a:t>
            </a:r>
          </a:p>
        </p:txBody>
      </p:sp>
      <p:sp>
        <p:nvSpPr>
          <p:cNvPr id="13" name="Equals 12">
            <a:extLst>
              <a:ext uri="{FF2B5EF4-FFF2-40B4-BE49-F238E27FC236}">
                <a16:creationId xmlns:a16="http://schemas.microsoft.com/office/drawing/2014/main" id="{4AA771C9-4A2E-75DE-222B-485F67908366}"/>
              </a:ext>
            </a:extLst>
          </p:cNvPr>
          <p:cNvSpPr/>
          <p:nvPr/>
        </p:nvSpPr>
        <p:spPr>
          <a:xfrm>
            <a:off x="1757489" y="2639758"/>
            <a:ext cx="568347" cy="436901"/>
          </a:xfrm>
          <a:prstGeom prst="mathEqual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4" name="표 3">
            <a:extLst>
              <a:ext uri="{FF2B5EF4-FFF2-40B4-BE49-F238E27FC236}">
                <a16:creationId xmlns:a16="http://schemas.microsoft.com/office/drawing/2014/main" id="{45544E8B-30F8-5760-7978-5811D6776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675494"/>
              </p:ext>
            </p:extLst>
          </p:nvPr>
        </p:nvGraphicFramePr>
        <p:xfrm>
          <a:off x="5636430" y="2020589"/>
          <a:ext cx="1838904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63">
                  <a:extLst>
                    <a:ext uri="{9D8B030D-6E8A-4147-A177-3AD203B41FA5}">
                      <a16:colId xmlns:a16="http://schemas.microsoft.com/office/drawing/2014/main" val="208344642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88740548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52335984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027366949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56414446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86753607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99504888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998969056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51255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42AFC33-F69B-DF79-169A-7E61881E8151}"/>
              </a:ext>
            </a:extLst>
          </p:cNvPr>
          <p:cNvSpPr txBox="1"/>
          <p:nvPr/>
        </p:nvSpPr>
        <p:spPr>
          <a:xfrm>
            <a:off x="7527203" y="2100333"/>
            <a:ext cx="70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latin typeface="Calibri" panose="020F0502020204030204" pitchFamily="34" charset="0"/>
              </a:rPr>
              <a:t>(-127)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16" name="오른쪽 화살표 33">
            <a:extLst>
              <a:ext uri="{FF2B5EF4-FFF2-40B4-BE49-F238E27FC236}">
                <a16:creationId xmlns:a16="http://schemas.microsoft.com/office/drawing/2014/main" id="{049388EE-62B3-EBCC-B26E-1ED34983A222}"/>
              </a:ext>
            </a:extLst>
          </p:cNvPr>
          <p:cNvSpPr/>
          <p:nvPr/>
        </p:nvSpPr>
        <p:spPr>
          <a:xfrm>
            <a:off x="4802902" y="2080185"/>
            <a:ext cx="485108" cy="41386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9D6117-418F-5F3B-8AEC-2DD446853E15}"/>
              </a:ext>
            </a:extLst>
          </p:cNvPr>
          <p:cNvSpPr txBox="1"/>
          <p:nvPr/>
        </p:nvSpPr>
        <p:spPr>
          <a:xfrm>
            <a:off x="804296" y="2055629"/>
            <a:ext cx="75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-127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79C1B0-5E49-806B-53C3-CBDE92BD6513}"/>
              </a:ext>
            </a:extLst>
          </p:cNvPr>
          <p:cNvSpPr txBox="1"/>
          <p:nvPr/>
        </p:nvSpPr>
        <p:spPr>
          <a:xfrm>
            <a:off x="2832725" y="2055628"/>
            <a:ext cx="1531895" cy="461665"/>
          </a:xfrm>
          <a:prstGeom prst="rect">
            <a:avLst/>
          </a:prstGeom>
          <a:noFill/>
          <a:ln w="5715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01111111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8EB667-7026-9D04-803B-EDD59E0A2356}"/>
              </a:ext>
            </a:extLst>
          </p:cNvPr>
          <p:cNvSpPr txBox="1"/>
          <p:nvPr/>
        </p:nvSpPr>
        <p:spPr>
          <a:xfrm>
            <a:off x="2489155" y="1975274"/>
            <a:ext cx="352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-</a:t>
            </a:r>
          </a:p>
        </p:txBody>
      </p:sp>
      <p:sp>
        <p:nvSpPr>
          <p:cNvPr id="20" name="Equals 19">
            <a:extLst>
              <a:ext uri="{FF2B5EF4-FFF2-40B4-BE49-F238E27FC236}">
                <a16:creationId xmlns:a16="http://schemas.microsoft.com/office/drawing/2014/main" id="{CB7FFCD3-91B2-D84C-9056-1935EA1A46D3}"/>
              </a:ext>
            </a:extLst>
          </p:cNvPr>
          <p:cNvSpPr/>
          <p:nvPr/>
        </p:nvSpPr>
        <p:spPr>
          <a:xfrm>
            <a:off x="1757489" y="2100333"/>
            <a:ext cx="568347" cy="436901"/>
          </a:xfrm>
          <a:prstGeom prst="mathEqual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1" name="표 5">
            <a:extLst>
              <a:ext uri="{FF2B5EF4-FFF2-40B4-BE49-F238E27FC236}">
                <a16:creationId xmlns:a16="http://schemas.microsoft.com/office/drawing/2014/main" id="{2EB61121-AB5F-9EB5-76E0-0B342E8D63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857253"/>
              </p:ext>
            </p:extLst>
          </p:nvPr>
        </p:nvGraphicFramePr>
        <p:xfrm>
          <a:off x="5636430" y="6016125"/>
          <a:ext cx="1838904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63">
                  <a:extLst>
                    <a:ext uri="{9D8B030D-6E8A-4147-A177-3AD203B41FA5}">
                      <a16:colId xmlns:a16="http://schemas.microsoft.com/office/drawing/2014/main" val="208344642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88740548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52335984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027366949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56414446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86753607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99504888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998969056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512559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702DA63E-CB76-09AD-97E2-75F248FECBAC}"/>
              </a:ext>
            </a:extLst>
          </p:cNvPr>
          <p:cNvSpPr txBox="1"/>
          <p:nvPr/>
        </p:nvSpPr>
        <p:spPr>
          <a:xfrm>
            <a:off x="7527203" y="6089864"/>
            <a:ext cx="70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latin typeface="Calibri" panose="020F0502020204030204" pitchFamily="34" charset="0"/>
              </a:rPr>
              <a:t>(128)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3" name="오른쪽 화살표 36">
            <a:extLst>
              <a:ext uri="{FF2B5EF4-FFF2-40B4-BE49-F238E27FC236}">
                <a16:creationId xmlns:a16="http://schemas.microsoft.com/office/drawing/2014/main" id="{03ABB1FC-C6C0-BA99-703E-ED98C9F74AF9}"/>
              </a:ext>
            </a:extLst>
          </p:cNvPr>
          <p:cNvSpPr/>
          <p:nvPr/>
        </p:nvSpPr>
        <p:spPr>
          <a:xfrm>
            <a:off x="4802902" y="6067602"/>
            <a:ext cx="485108" cy="41386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D4C5E5-EE38-F238-7A22-F0B7AD0230C4}"/>
              </a:ext>
            </a:extLst>
          </p:cNvPr>
          <p:cNvSpPr txBox="1"/>
          <p:nvPr/>
        </p:nvSpPr>
        <p:spPr>
          <a:xfrm>
            <a:off x="804296" y="6043699"/>
            <a:ext cx="75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128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B55645-3278-1207-7F12-277C0E264F7E}"/>
              </a:ext>
            </a:extLst>
          </p:cNvPr>
          <p:cNvSpPr txBox="1"/>
          <p:nvPr/>
        </p:nvSpPr>
        <p:spPr>
          <a:xfrm>
            <a:off x="2832725" y="6043698"/>
            <a:ext cx="1531895" cy="461665"/>
          </a:xfrm>
          <a:prstGeom prst="rect">
            <a:avLst/>
          </a:prstGeom>
          <a:noFill/>
          <a:ln w="5715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10000000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D1C85F-5BD9-12DC-084C-D5899A29AB8D}"/>
              </a:ext>
            </a:extLst>
          </p:cNvPr>
          <p:cNvSpPr txBox="1"/>
          <p:nvPr/>
        </p:nvSpPr>
        <p:spPr>
          <a:xfrm>
            <a:off x="2803095" y="1152143"/>
            <a:ext cx="1508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지수 값의 절댓값을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2D30F-D701-B519-12C5-B7D09A745C1A}"/>
              </a:ext>
            </a:extLst>
          </p:cNvPr>
          <p:cNvSpPr txBox="1"/>
          <p:nvPr/>
        </p:nvSpPr>
        <p:spPr>
          <a:xfrm>
            <a:off x="5768616" y="1152143"/>
            <a:ext cx="1568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1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보수 표현법으로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2B42CB-9A3A-B920-8F82-C8A14B5014BE}"/>
              </a:ext>
            </a:extLst>
          </p:cNvPr>
          <p:cNvSpPr txBox="1"/>
          <p:nvPr/>
        </p:nvSpPr>
        <p:spPr>
          <a:xfrm>
            <a:off x="3273675" y="3016550"/>
            <a:ext cx="64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：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93957AA-39CC-AFC9-8D13-90A32A4559D7}"/>
              </a:ext>
            </a:extLst>
          </p:cNvPr>
          <p:cNvSpPr txBox="1"/>
          <p:nvPr/>
        </p:nvSpPr>
        <p:spPr>
          <a:xfrm>
            <a:off x="3273675" y="5010586"/>
            <a:ext cx="64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：</a:t>
            </a:r>
          </a:p>
        </p:txBody>
      </p:sp>
      <p:graphicFrame>
        <p:nvGraphicFramePr>
          <p:cNvPr id="67" name="표 4">
            <a:extLst>
              <a:ext uri="{FF2B5EF4-FFF2-40B4-BE49-F238E27FC236}">
                <a16:creationId xmlns:a16="http://schemas.microsoft.com/office/drawing/2014/main" id="{F3986DAF-157C-8216-D4CE-703B08E1D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199045"/>
              </p:ext>
            </p:extLst>
          </p:nvPr>
        </p:nvGraphicFramePr>
        <p:xfrm>
          <a:off x="5636430" y="3450438"/>
          <a:ext cx="1838904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63">
                  <a:extLst>
                    <a:ext uri="{9D8B030D-6E8A-4147-A177-3AD203B41FA5}">
                      <a16:colId xmlns:a16="http://schemas.microsoft.com/office/drawing/2014/main" val="208344642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88740548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52335984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027366949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56414446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86753607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99504888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998969056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512559"/>
                  </a:ext>
                </a:extLst>
              </a:tr>
            </a:tbl>
          </a:graphicData>
        </a:graphic>
      </p:graphicFrame>
      <p:sp>
        <p:nvSpPr>
          <p:cNvPr id="68" name="TextBox 67">
            <a:extLst>
              <a:ext uri="{FF2B5EF4-FFF2-40B4-BE49-F238E27FC236}">
                <a16:creationId xmlns:a16="http://schemas.microsoft.com/office/drawing/2014/main" id="{0DDC5433-CCF0-BE20-6A50-C8B1AFEA8783}"/>
              </a:ext>
            </a:extLst>
          </p:cNvPr>
          <p:cNvSpPr txBox="1"/>
          <p:nvPr/>
        </p:nvSpPr>
        <p:spPr>
          <a:xfrm>
            <a:off x="7527203" y="3489344"/>
            <a:ext cx="70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latin typeface="Calibri" panose="020F0502020204030204" pitchFamily="34" charset="0"/>
              </a:rPr>
              <a:t>(-1)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69" name="오른쪽 화살표 34">
            <a:extLst>
              <a:ext uri="{FF2B5EF4-FFF2-40B4-BE49-F238E27FC236}">
                <a16:creationId xmlns:a16="http://schemas.microsoft.com/office/drawing/2014/main" id="{0CC8E345-F81B-A7A5-BDDC-4CEBCA0F443B}"/>
              </a:ext>
            </a:extLst>
          </p:cNvPr>
          <p:cNvSpPr/>
          <p:nvPr/>
        </p:nvSpPr>
        <p:spPr>
          <a:xfrm>
            <a:off x="4802902" y="3480091"/>
            <a:ext cx="485108" cy="41386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6103171-4B80-7CC6-6A03-4EB9D5247924}"/>
              </a:ext>
            </a:extLst>
          </p:cNvPr>
          <p:cNvSpPr txBox="1"/>
          <p:nvPr/>
        </p:nvSpPr>
        <p:spPr>
          <a:xfrm>
            <a:off x="804296" y="3496467"/>
            <a:ext cx="75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-1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CDC71B7-DC25-445D-DCBA-7E6838FF8DD4}"/>
              </a:ext>
            </a:extLst>
          </p:cNvPr>
          <p:cNvSpPr txBox="1"/>
          <p:nvPr/>
        </p:nvSpPr>
        <p:spPr>
          <a:xfrm>
            <a:off x="2832725" y="3496466"/>
            <a:ext cx="1531895" cy="461665"/>
          </a:xfrm>
          <a:prstGeom prst="rect">
            <a:avLst/>
          </a:prstGeom>
          <a:noFill/>
          <a:ln w="5715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00000001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73FA3C5-DAFD-D72A-1590-1EE745E76046}"/>
              </a:ext>
            </a:extLst>
          </p:cNvPr>
          <p:cNvSpPr txBox="1"/>
          <p:nvPr/>
        </p:nvSpPr>
        <p:spPr>
          <a:xfrm>
            <a:off x="2489155" y="3418923"/>
            <a:ext cx="352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-</a:t>
            </a:r>
          </a:p>
        </p:txBody>
      </p:sp>
      <p:sp>
        <p:nvSpPr>
          <p:cNvPr id="73" name="Equals 72">
            <a:extLst>
              <a:ext uri="{FF2B5EF4-FFF2-40B4-BE49-F238E27FC236}">
                <a16:creationId xmlns:a16="http://schemas.microsoft.com/office/drawing/2014/main" id="{3B1905A4-FF46-046A-4018-C9E20A493001}"/>
              </a:ext>
            </a:extLst>
          </p:cNvPr>
          <p:cNvSpPr/>
          <p:nvPr/>
        </p:nvSpPr>
        <p:spPr>
          <a:xfrm>
            <a:off x="1757489" y="3508847"/>
            <a:ext cx="568347" cy="436901"/>
          </a:xfrm>
          <a:prstGeom prst="mathEqual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Equals 73">
            <a:extLst>
              <a:ext uri="{FF2B5EF4-FFF2-40B4-BE49-F238E27FC236}">
                <a16:creationId xmlns:a16="http://schemas.microsoft.com/office/drawing/2014/main" id="{972909D0-9568-B319-B69E-897CC3AABC5D}"/>
              </a:ext>
            </a:extLst>
          </p:cNvPr>
          <p:cNvSpPr/>
          <p:nvPr/>
        </p:nvSpPr>
        <p:spPr>
          <a:xfrm>
            <a:off x="1757489" y="4057139"/>
            <a:ext cx="568347" cy="436901"/>
          </a:xfrm>
          <a:prstGeom prst="mathEqual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Equals 74">
            <a:extLst>
              <a:ext uri="{FF2B5EF4-FFF2-40B4-BE49-F238E27FC236}">
                <a16:creationId xmlns:a16="http://schemas.microsoft.com/office/drawing/2014/main" id="{166FF8AD-DF37-1E3C-8D63-7F678FC47009}"/>
              </a:ext>
            </a:extLst>
          </p:cNvPr>
          <p:cNvSpPr/>
          <p:nvPr/>
        </p:nvSpPr>
        <p:spPr>
          <a:xfrm>
            <a:off x="1757489" y="4619523"/>
            <a:ext cx="568347" cy="436901"/>
          </a:xfrm>
          <a:prstGeom prst="mathEqual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Equals 75">
            <a:extLst>
              <a:ext uri="{FF2B5EF4-FFF2-40B4-BE49-F238E27FC236}">
                <a16:creationId xmlns:a16="http://schemas.microsoft.com/office/drawing/2014/main" id="{6882D077-27D0-69E1-CAAF-974BC1B6558F}"/>
              </a:ext>
            </a:extLst>
          </p:cNvPr>
          <p:cNvSpPr/>
          <p:nvPr/>
        </p:nvSpPr>
        <p:spPr>
          <a:xfrm>
            <a:off x="1757489" y="5497567"/>
            <a:ext cx="568347" cy="436901"/>
          </a:xfrm>
          <a:prstGeom prst="mathEqual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Equals 76">
            <a:extLst>
              <a:ext uri="{FF2B5EF4-FFF2-40B4-BE49-F238E27FC236}">
                <a16:creationId xmlns:a16="http://schemas.microsoft.com/office/drawing/2014/main" id="{70D6CF04-F054-E95D-8C89-E395F1C6B2FF}"/>
              </a:ext>
            </a:extLst>
          </p:cNvPr>
          <p:cNvSpPr/>
          <p:nvPr/>
        </p:nvSpPr>
        <p:spPr>
          <a:xfrm>
            <a:off x="1757489" y="6056079"/>
            <a:ext cx="568347" cy="436901"/>
          </a:xfrm>
          <a:prstGeom prst="mathEqual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4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27" grpId="0"/>
      <p:bldP spid="32" grpId="0"/>
      <p:bldP spid="40" grpId="0"/>
      <p:bldP spid="41" grpId="0"/>
      <p:bldP spid="42" grpId="0"/>
      <p:bldP spid="43" grpId="0"/>
      <p:bldP spid="44" grpId="0"/>
      <p:bldP spid="45" grpId="0"/>
      <p:bldP spid="15" grpId="0"/>
      <p:bldP spid="17" grpId="0"/>
      <p:bldP spid="22" grpId="0"/>
      <p:bldP spid="24" grpId="0"/>
      <p:bldP spid="68" grpId="0"/>
      <p:bldP spid="7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127</a:t>
            </a:r>
            <a:r>
              <a:rPr lang="ko-KR" altLang="en-US" dirty="0"/>
              <a:t>을 더한 지수 값을 메모리에 저장한 경우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33</a:t>
            </a:fld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511701"/>
              </p:ext>
            </p:extLst>
          </p:nvPr>
        </p:nvGraphicFramePr>
        <p:xfrm>
          <a:off x="5636430" y="2582853"/>
          <a:ext cx="1838904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63">
                  <a:extLst>
                    <a:ext uri="{9D8B030D-6E8A-4147-A177-3AD203B41FA5}">
                      <a16:colId xmlns:a16="http://schemas.microsoft.com/office/drawing/2014/main" val="208344642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88740548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52335984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027366949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56414446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86753607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99504888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998969056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512559"/>
                  </a:ext>
                </a:extLst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065493"/>
              </p:ext>
            </p:extLst>
          </p:nvPr>
        </p:nvGraphicFramePr>
        <p:xfrm>
          <a:off x="5636430" y="4018357"/>
          <a:ext cx="1838904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63">
                  <a:extLst>
                    <a:ext uri="{9D8B030D-6E8A-4147-A177-3AD203B41FA5}">
                      <a16:colId xmlns:a16="http://schemas.microsoft.com/office/drawing/2014/main" val="208344642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88740548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52335984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027366949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56414446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86753607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99504888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998969056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512559"/>
                  </a:ext>
                </a:extLst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759991"/>
              </p:ext>
            </p:extLst>
          </p:nvPr>
        </p:nvGraphicFramePr>
        <p:xfrm>
          <a:off x="5636430" y="5442892"/>
          <a:ext cx="1838904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63">
                  <a:extLst>
                    <a:ext uri="{9D8B030D-6E8A-4147-A177-3AD203B41FA5}">
                      <a16:colId xmlns:a16="http://schemas.microsoft.com/office/drawing/2014/main" val="208344642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88740548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52335984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027366949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56414446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86753607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99504888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998969056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51255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27203" y="2650431"/>
            <a:ext cx="70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latin typeface="Calibri" panose="020F0502020204030204" pitchFamily="34" charset="0"/>
              </a:rPr>
              <a:t>(-126)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7203" y="4096940"/>
            <a:ext cx="70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latin typeface="Calibri" panose="020F0502020204030204" pitchFamily="34" charset="0"/>
              </a:rPr>
              <a:t>(0)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7203" y="5531352"/>
            <a:ext cx="70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latin typeface="Calibri" panose="020F0502020204030204" pitchFamily="34" charset="0"/>
              </a:rPr>
              <a:t>(127)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0885" y="5008721"/>
            <a:ext cx="64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：</a:t>
            </a:r>
          </a:p>
        </p:txBody>
      </p:sp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777842"/>
              </p:ext>
            </p:extLst>
          </p:nvPr>
        </p:nvGraphicFramePr>
        <p:xfrm>
          <a:off x="5636430" y="4590556"/>
          <a:ext cx="1838904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63">
                  <a:extLst>
                    <a:ext uri="{9D8B030D-6E8A-4147-A177-3AD203B41FA5}">
                      <a16:colId xmlns:a16="http://schemas.microsoft.com/office/drawing/2014/main" val="208344642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88740548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52335984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027366949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56414446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86753607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99504888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998969056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512559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7527203" y="4656998"/>
            <a:ext cx="70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latin typeface="Calibri" panose="020F0502020204030204" pitchFamily="34" charset="0"/>
              </a:rPr>
              <a:t>(1)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83738" y="1443450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[</a:t>
            </a:r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메모리에 저장한 지수 값</a:t>
            </a:r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]</a:t>
            </a:r>
            <a:endParaRPr lang="ko-KR" altLang="en-US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3312" y="1440477"/>
            <a:ext cx="1693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[10</a:t>
            </a:r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지수 값</a:t>
            </a:r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]</a:t>
            </a:r>
            <a:endParaRPr lang="ko-KR" altLang="en-US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90083" y="1440476"/>
            <a:ext cx="301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[2</a:t>
            </a:r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진수로 변환한 지수 값</a:t>
            </a:r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]</a:t>
            </a:r>
            <a:endParaRPr lang="ko-KR" altLang="en-US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30885" y="3010951"/>
            <a:ext cx="64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：</a:t>
            </a:r>
          </a:p>
        </p:txBody>
      </p:sp>
      <p:sp>
        <p:nvSpPr>
          <p:cNvPr id="34" name="오른쪽 화살표 33"/>
          <p:cNvSpPr/>
          <p:nvPr/>
        </p:nvSpPr>
        <p:spPr>
          <a:xfrm>
            <a:off x="4802902" y="2639758"/>
            <a:ext cx="485108" cy="41386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오른쪽 화살표 34"/>
          <p:cNvSpPr/>
          <p:nvPr/>
        </p:nvSpPr>
        <p:spPr>
          <a:xfrm>
            <a:off x="4802902" y="4068660"/>
            <a:ext cx="485108" cy="41386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오른쪽 화살표 35"/>
          <p:cNvSpPr/>
          <p:nvPr/>
        </p:nvSpPr>
        <p:spPr>
          <a:xfrm>
            <a:off x="4802902" y="4635469"/>
            <a:ext cx="485108" cy="41386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오른쪽 화살표 36"/>
          <p:cNvSpPr/>
          <p:nvPr/>
        </p:nvSpPr>
        <p:spPr>
          <a:xfrm>
            <a:off x="4802902" y="5458405"/>
            <a:ext cx="485108" cy="41386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804296" y="2603173"/>
            <a:ext cx="75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-126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4296" y="4049665"/>
            <a:ext cx="75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0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4296" y="5485187"/>
            <a:ext cx="75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127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4296" y="4607143"/>
            <a:ext cx="75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1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54861" y="3016551"/>
            <a:ext cx="64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：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54861" y="5010587"/>
            <a:ext cx="64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：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832725" y="2603172"/>
            <a:ext cx="1531895" cy="461665"/>
          </a:xfrm>
          <a:prstGeom prst="rect">
            <a:avLst/>
          </a:prstGeom>
          <a:noFill/>
          <a:ln w="5715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00000001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32725" y="4049664"/>
            <a:ext cx="1531895" cy="461665"/>
          </a:xfrm>
          <a:prstGeom prst="rect">
            <a:avLst/>
          </a:prstGeom>
          <a:noFill/>
          <a:ln w="5715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01111111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32725" y="4607142"/>
            <a:ext cx="1531895" cy="461665"/>
          </a:xfrm>
          <a:prstGeom prst="rect">
            <a:avLst/>
          </a:prstGeom>
          <a:noFill/>
          <a:ln w="5715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10000000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32725" y="5485186"/>
            <a:ext cx="1531895" cy="461665"/>
          </a:xfrm>
          <a:prstGeom prst="rect">
            <a:avLst/>
          </a:prstGeom>
          <a:noFill/>
          <a:ln w="5715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11111110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13" name="Equals 12">
            <a:extLst>
              <a:ext uri="{FF2B5EF4-FFF2-40B4-BE49-F238E27FC236}">
                <a16:creationId xmlns:a16="http://schemas.microsoft.com/office/drawing/2014/main" id="{4AA771C9-4A2E-75DE-222B-485F67908366}"/>
              </a:ext>
            </a:extLst>
          </p:cNvPr>
          <p:cNvSpPr/>
          <p:nvPr/>
        </p:nvSpPr>
        <p:spPr>
          <a:xfrm>
            <a:off x="1757489" y="2639758"/>
            <a:ext cx="568347" cy="436901"/>
          </a:xfrm>
          <a:prstGeom prst="mathEqual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4" name="표 3">
            <a:extLst>
              <a:ext uri="{FF2B5EF4-FFF2-40B4-BE49-F238E27FC236}">
                <a16:creationId xmlns:a16="http://schemas.microsoft.com/office/drawing/2014/main" id="{45544E8B-30F8-5760-7978-5811D6776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534196"/>
              </p:ext>
            </p:extLst>
          </p:nvPr>
        </p:nvGraphicFramePr>
        <p:xfrm>
          <a:off x="5636430" y="2020589"/>
          <a:ext cx="1838904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63">
                  <a:extLst>
                    <a:ext uri="{9D8B030D-6E8A-4147-A177-3AD203B41FA5}">
                      <a16:colId xmlns:a16="http://schemas.microsoft.com/office/drawing/2014/main" val="208344642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88740548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52335984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027366949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56414446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86753607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99504888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998969056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51255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42AFC33-F69B-DF79-169A-7E61881E8151}"/>
              </a:ext>
            </a:extLst>
          </p:cNvPr>
          <p:cNvSpPr txBox="1"/>
          <p:nvPr/>
        </p:nvSpPr>
        <p:spPr>
          <a:xfrm>
            <a:off x="7527203" y="2100333"/>
            <a:ext cx="70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latin typeface="Calibri" panose="020F0502020204030204" pitchFamily="34" charset="0"/>
              </a:rPr>
              <a:t>(-127)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16" name="오른쪽 화살표 33">
            <a:extLst>
              <a:ext uri="{FF2B5EF4-FFF2-40B4-BE49-F238E27FC236}">
                <a16:creationId xmlns:a16="http://schemas.microsoft.com/office/drawing/2014/main" id="{049388EE-62B3-EBCC-B26E-1ED34983A222}"/>
              </a:ext>
            </a:extLst>
          </p:cNvPr>
          <p:cNvSpPr/>
          <p:nvPr/>
        </p:nvSpPr>
        <p:spPr>
          <a:xfrm>
            <a:off x="4802902" y="2080185"/>
            <a:ext cx="485108" cy="41386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9D6117-418F-5F3B-8AEC-2DD446853E15}"/>
              </a:ext>
            </a:extLst>
          </p:cNvPr>
          <p:cNvSpPr txBox="1"/>
          <p:nvPr/>
        </p:nvSpPr>
        <p:spPr>
          <a:xfrm>
            <a:off x="804296" y="2055629"/>
            <a:ext cx="75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-127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79C1B0-5E49-806B-53C3-CBDE92BD6513}"/>
              </a:ext>
            </a:extLst>
          </p:cNvPr>
          <p:cNvSpPr txBox="1"/>
          <p:nvPr/>
        </p:nvSpPr>
        <p:spPr>
          <a:xfrm>
            <a:off x="2832725" y="2055628"/>
            <a:ext cx="1531895" cy="461665"/>
          </a:xfrm>
          <a:prstGeom prst="rect">
            <a:avLst/>
          </a:prstGeom>
          <a:noFill/>
          <a:ln w="5715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00000000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20" name="Equals 19">
            <a:extLst>
              <a:ext uri="{FF2B5EF4-FFF2-40B4-BE49-F238E27FC236}">
                <a16:creationId xmlns:a16="http://schemas.microsoft.com/office/drawing/2014/main" id="{CB7FFCD3-91B2-D84C-9056-1935EA1A46D3}"/>
              </a:ext>
            </a:extLst>
          </p:cNvPr>
          <p:cNvSpPr/>
          <p:nvPr/>
        </p:nvSpPr>
        <p:spPr>
          <a:xfrm>
            <a:off x="1757489" y="2100333"/>
            <a:ext cx="568347" cy="436901"/>
          </a:xfrm>
          <a:prstGeom prst="mathEqual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1" name="표 5">
            <a:extLst>
              <a:ext uri="{FF2B5EF4-FFF2-40B4-BE49-F238E27FC236}">
                <a16:creationId xmlns:a16="http://schemas.microsoft.com/office/drawing/2014/main" id="{2EB61121-AB5F-9EB5-76E0-0B342E8D63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206026"/>
              </p:ext>
            </p:extLst>
          </p:nvPr>
        </p:nvGraphicFramePr>
        <p:xfrm>
          <a:off x="5636430" y="6016125"/>
          <a:ext cx="1838904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63">
                  <a:extLst>
                    <a:ext uri="{9D8B030D-6E8A-4147-A177-3AD203B41FA5}">
                      <a16:colId xmlns:a16="http://schemas.microsoft.com/office/drawing/2014/main" val="208344642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88740548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52335984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027366949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56414446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86753607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99504888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998969056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512559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702DA63E-CB76-09AD-97E2-75F248FECBAC}"/>
              </a:ext>
            </a:extLst>
          </p:cNvPr>
          <p:cNvSpPr txBox="1"/>
          <p:nvPr/>
        </p:nvSpPr>
        <p:spPr>
          <a:xfrm>
            <a:off x="7527203" y="6089864"/>
            <a:ext cx="70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latin typeface="Calibri" panose="020F0502020204030204" pitchFamily="34" charset="0"/>
              </a:rPr>
              <a:t>(128)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3" name="오른쪽 화살표 36">
            <a:extLst>
              <a:ext uri="{FF2B5EF4-FFF2-40B4-BE49-F238E27FC236}">
                <a16:creationId xmlns:a16="http://schemas.microsoft.com/office/drawing/2014/main" id="{03ABB1FC-C6C0-BA99-703E-ED98C9F74AF9}"/>
              </a:ext>
            </a:extLst>
          </p:cNvPr>
          <p:cNvSpPr/>
          <p:nvPr/>
        </p:nvSpPr>
        <p:spPr>
          <a:xfrm>
            <a:off x="4802902" y="6067602"/>
            <a:ext cx="485108" cy="41386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D4C5E5-EE38-F238-7A22-F0B7AD0230C4}"/>
              </a:ext>
            </a:extLst>
          </p:cNvPr>
          <p:cNvSpPr txBox="1"/>
          <p:nvPr/>
        </p:nvSpPr>
        <p:spPr>
          <a:xfrm>
            <a:off x="804296" y="6043699"/>
            <a:ext cx="75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128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B55645-3278-1207-7F12-277C0E264F7E}"/>
              </a:ext>
            </a:extLst>
          </p:cNvPr>
          <p:cNvSpPr txBox="1"/>
          <p:nvPr/>
        </p:nvSpPr>
        <p:spPr>
          <a:xfrm>
            <a:off x="2832725" y="6043698"/>
            <a:ext cx="1531895" cy="461665"/>
          </a:xfrm>
          <a:prstGeom prst="rect">
            <a:avLst/>
          </a:prstGeom>
          <a:noFill/>
          <a:ln w="5715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11111111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D1C85F-5BD9-12DC-084C-D5899A29AB8D}"/>
              </a:ext>
            </a:extLst>
          </p:cNvPr>
          <p:cNvSpPr txBox="1"/>
          <p:nvPr/>
        </p:nvSpPr>
        <p:spPr>
          <a:xfrm>
            <a:off x="2617147" y="1152143"/>
            <a:ext cx="1880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지수 값에 </a:t>
            </a:r>
            <a:r>
              <a:rPr lang="en-US" altLang="ko-KR" sz="1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127</a:t>
            </a:r>
            <a:r>
              <a:rPr lang="ko-KR" altLang="en-US" sz="1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을 더한 후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2B42CB-9A3A-B920-8F82-C8A14B5014BE}"/>
              </a:ext>
            </a:extLst>
          </p:cNvPr>
          <p:cNvSpPr txBox="1"/>
          <p:nvPr/>
        </p:nvSpPr>
        <p:spPr>
          <a:xfrm>
            <a:off x="3273675" y="3016550"/>
            <a:ext cx="64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：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93957AA-39CC-AFC9-8D13-90A32A4559D7}"/>
              </a:ext>
            </a:extLst>
          </p:cNvPr>
          <p:cNvSpPr txBox="1"/>
          <p:nvPr/>
        </p:nvSpPr>
        <p:spPr>
          <a:xfrm>
            <a:off x="3273675" y="5010586"/>
            <a:ext cx="64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：</a:t>
            </a:r>
          </a:p>
        </p:txBody>
      </p:sp>
      <p:graphicFrame>
        <p:nvGraphicFramePr>
          <p:cNvPr id="67" name="표 4">
            <a:extLst>
              <a:ext uri="{FF2B5EF4-FFF2-40B4-BE49-F238E27FC236}">
                <a16:creationId xmlns:a16="http://schemas.microsoft.com/office/drawing/2014/main" id="{F3986DAF-157C-8216-D4CE-703B08E1D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29039"/>
              </p:ext>
            </p:extLst>
          </p:nvPr>
        </p:nvGraphicFramePr>
        <p:xfrm>
          <a:off x="5636430" y="3450438"/>
          <a:ext cx="1838904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63">
                  <a:extLst>
                    <a:ext uri="{9D8B030D-6E8A-4147-A177-3AD203B41FA5}">
                      <a16:colId xmlns:a16="http://schemas.microsoft.com/office/drawing/2014/main" val="208344642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88740548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52335984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027366949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56414446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86753607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99504888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998969056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512559"/>
                  </a:ext>
                </a:extLst>
              </a:tr>
            </a:tbl>
          </a:graphicData>
        </a:graphic>
      </p:graphicFrame>
      <p:sp>
        <p:nvSpPr>
          <p:cNvPr id="68" name="TextBox 67">
            <a:extLst>
              <a:ext uri="{FF2B5EF4-FFF2-40B4-BE49-F238E27FC236}">
                <a16:creationId xmlns:a16="http://schemas.microsoft.com/office/drawing/2014/main" id="{0DDC5433-CCF0-BE20-6A50-C8B1AFEA8783}"/>
              </a:ext>
            </a:extLst>
          </p:cNvPr>
          <p:cNvSpPr txBox="1"/>
          <p:nvPr/>
        </p:nvSpPr>
        <p:spPr>
          <a:xfrm>
            <a:off x="7527203" y="3489344"/>
            <a:ext cx="70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latin typeface="Calibri" panose="020F0502020204030204" pitchFamily="34" charset="0"/>
              </a:rPr>
              <a:t>(-1)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69" name="오른쪽 화살표 34">
            <a:extLst>
              <a:ext uri="{FF2B5EF4-FFF2-40B4-BE49-F238E27FC236}">
                <a16:creationId xmlns:a16="http://schemas.microsoft.com/office/drawing/2014/main" id="{0CC8E345-F81B-A7A5-BDDC-4CEBCA0F443B}"/>
              </a:ext>
            </a:extLst>
          </p:cNvPr>
          <p:cNvSpPr/>
          <p:nvPr/>
        </p:nvSpPr>
        <p:spPr>
          <a:xfrm>
            <a:off x="4802902" y="3480091"/>
            <a:ext cx="485108" cy="41386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6103171-4B80-7CC6-6A03-4EB9D5247924}"/>
              </a:ext>
            </a:extLst>
          </p:cNvPr>
          <p:cNvSpPr txBox="1"/>
          <p:nvPr/>
        </p:nvSpPr>
        <p:spPr>
          <a:xfrm>
            <a:off x="804296" y="3496467"/>
            <a:ext cx="75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-1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CDC71B7-DC25-445D-DCBA-7E6838FF8DD4}"/>
              </a:ext>
            </a:extLst>
          </p:cNvPr>
          <p:cNvSpPr txBox="1"/>
          <p:nvPr/>
        </p:nvSpPr>
        <p:spPr>
          <a:xfrm>
            <a:off x="2832725" y="3496466"/>
            <a:ext cx="1531895" cy="461665"/>
          </a:xfrm>
          <a:prstGeom prst="rect">
            <a:avLst/>
          </a:prstGeom>
          <a:noFill/>
          <a:ln w="5715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01111110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73" name="Equals 72">
            <a:extLst>
              <a:ext uri="{FF2B5EF4-FFF2-40B4-BE49-F238E27FC236}">
                <a16:creationId xmlns:a16="http://schemas.microsoft.com/office/drawing/2014/main" id="{3B1905A4-FF46-046A-4018-C9E20A493001}"/>
              </a:ext>
            </a:extLst>
          </p:cNvPr>
          <p:cNvSpPr/>
          <p:nvPr/>
        </p:nvSpPr>
        <p:spPr>
          <a:xfrm>
            <a:off x="1757489" y="3508847"/>
            <a:ext cx="568347" cy="436901"/>
          </a:xfrm>
          <a:prstGeom prst="mathEqual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Equals 73">
            <a:extLst>
              <a:ext uri="{FF2B5EF4-FFF2-40B4-BE49-F238E27FC236}">
                <a16:creationId xmlns:a16="http://schemas.microsoft.com/office/drawing/2014/main" id="{972909D0-9568-B319-B69E-897CC3AABC5D}"/>
              </a:ext>
            </a:extLst>
          </p:cNvPr>
          <p:cNvSpPr/>
          <p:nvPr/>
        </p:nvSpPr>
        <p:spPr>
          <a:xfrm>
            <a:off x="1757489" y="4057139"/>
            <a:ext cx="568347" cy="436901"/>
          </a:xfrm>
          <a:prstGeom prst="mathEqual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Equals 74">
            <a:extLst>
              <a:ext uri="{FF2B5EF4-FFF2-40B4-BE49-F238E27FC236}">
                <a16:creationId xmlns:a16="http://schemas.microsoft.com/office/drawing/2014/main" id="{166FF8AD-DF37-1E3C-8D63-7F678FC47009}"/>
              </a:ext>
            </a:extLst>
          </p:cNvPr>
          <p:cNvSpPr/>
          <p:nvPr/>
        </p:nvSpPr>
        <p:spPr>
          <a:xfrm>
            <a:off x="1757489" y="4619523"/>
            <a:ext cx="568347" cy="436901"/>
          </a:xfrm>
          <a:prstGeom prst="mathEqual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Equals 75">
            <a:extLst>
              <a:ext uri="{FF2B5EF4-FFF2-40B4-BE49-F238E27FC236}">
                <a16:creationId xmlns:a16="http://schemas.microsoft.com/office/drawing/2014/main" id="{6882D077-27D0-69E1-CAAF-974BC1B6558F}"/>
              </a:ext>
            </a:extLst>
          </p:cNvPr>
          <p:cNvSpPr/>
          <p:nvPr/>
        </p:nvSpPr>
        <p:spPr>
          <a:xfrm>
            <a:off x="1757489" y="5497567"/>
            <a:ext cx="568347" cy="436901"/>
          </a:xfrm>
          <a:prstGeom prst="mathEqual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Equals 76">
            <a:extLst>
              <a:ext uri="{FF2B5EF4-FFF2-40B4-BE49-F238E27FC236}">
                <a16:creationId xmlns:a16="http://schemas.microsoft.com/office/drawing/2014/main" id="{70D6CF04-F054-E95D-8C89-E395F1C6B2FF}"/>
              </a:ext>
            </a:extLst>
          </p:cNvPr>
          <p:cNvSpPr/>
          <p:nvPr/>
        </p:nvSpPr>
        <p:spPr>
          <a:xfrm>
            <a:off x="1757489" y="6056079"/>
            <a:ext cx="568347" cy="436901"/>
          </a:xfrm>
          <a:prstGeom prst="mathEqual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779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127</a:t>
            </a:r>
            <a:r>
              <a:rPr lang="ko-KR" altLang="en-US" dirty="0"/>
              <a:t>을 더한 지수 값을 메모리에 저장한 경우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34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47676" y="1670457"/>
            <a:ext cx="8248649" cy="409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지수 값에 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127(1111111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을 더하여 저장하면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..</a:t>
            </a:r>
          </a:p>
          <a:p>
            <a:pPr algn="ctr">
              <a:lnSpc>
                <a:spcPct val="150000"/>
              </a:lnSpc>
            </a:pPr>
            <a:endParaRPr lang="en-US" altLang="ko-KR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최소 지수 </a:t>
            </a:r>
            <a:r>
              <a:rPr lang="en-US" altLang="ko-KR" sz="3200" dirty="0">
                <a:solidFill>
                  <a:schemeClr val="accent5"/>
                </a:solidFill>
                <a:latin typeface="Calibri" panose="020F0502020204030204" pitchFamily="34" charset="0"/>
                <a:ea typeface="메이플스토리" panose="02000300000000000000" pitchFamily="2" charset="-127"/>
              </a:rPr>
              <a:t>-127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부터 최대 지수 </a:t>
            </a:r>
            <a:r>
              <a:rPr lang="en-US" altLang="ko-KR" sz="3200" dirty="0">
                <a:solidFill>
                  <a:schemeClr val="accent5"/>
                </a:solidFill>
                <a:latin typeface="Calibri" panose="020F0502020204030204" pitchFamily="34" charset="0"/>
                <a:ea typeface="메이플스토리" panose="02000300000000000000" pitchFamily="2" charset="-127"/>
              </a:rPr>
              <a:t>128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까지가</a:t>
            </a:r>
            <a:endParaRPr lang="en-US" altLang="ko-KR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메모리에</a:t>
            </a:r>
            <a:endParaRPr lang="en-US" altLang="ko-KR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200" dirty="0">
                <a:solidFill>
                  <a:schemeClr val="accent5"/>
                </a:solidFill>
                <a:latin typeface="Calibri" panose="020F0502020204030204" pitchFamily="34" charset="0"/>
                <a:ea typeface="메이플스토리" panose="02000300000000000000" pitchFamily="2" charset="-127"/>
              </a:rPr>
              <a:t>00000000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부터 </a:t>
            </a:r>
            <a:r>
              <a:rPr lang="en-US" altLang="ko-KR" sz="3200" dirty="0">
                <a:solidFill>
                  <a:schemeClr val="accent5"/>
                </a:solidFill>
                <a:latin typeface="Calibri" panose="020F0502020204030204" pitchFamily="34" charset="0"/>
                <a:ea typeface="메이플스토리" panose="02000300000000000000" pitchFamily="2" charset="-127"/>
              </a:rPr>
              <a:t>11111111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까지</a:t>
            </a:r>
            <a:endParaRPr lang="en-US" altLang="ko-KR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순서대로 표현됨</a:t>
            </a:r>
            <a:endParaRPr lang="en-US" altLang="ko-KR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100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바이어스</a:t>
            </a:r>
            <a:r>
              <a:rPr lang="en-US" altLang="ko-KR" dirty="0"/>
              <a:t>(bias)</a:t>
            </a:r>
            <a:r>
              <a:rPr lang="ko-KR" altLang="en-US" dirty="0"/>
              <a:t> 상수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35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37891" y="1483013"/>
            <a:ext cx="786821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지수 부분이 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n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비트인 부동 소수점 표현 방식에서</a:t>
            </a:r>
            <a:endParaRPr lang="en-US" altLang="ko-KR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최소 지수 </a:t>
            </a:r>
            <a:r>
              <a:rPr lang="en-US" altLang="ko-KR" sz="3200" dirty="0">
                <a:solidFill>
                  <a:schemeClr val="accent5"/>
                </a:solidFill>
                <a:latin typeface="Calibri" panose="020F0502020204030204" pitchFamily="34" charset="0"/>
                <a:ea typeface="메이플스토리" panose="02000300000000000000" pitchFamily="2" charset="-127"/>
              </a:rPr>
              <a:t>-(2</a:t>
            </a:r>
            <a:r>
              <a:rPr lang="en-US" altLang="ko-KR" sz="3200" baseline="30000" dirty="0">
                <a:solidFill>
                  <a:schemeClr val="accent5"/>
                </a:solidFill>
                <a:latin typeface="Calibri" panose="020F0502020204030204" pitchFamily="34" charset="0"/>
                <a:ea typeface="메이플스토리" panose="02000300000000000000" pitchFamily="2" charset="-127"/>
              </a:rPr>
              <a:t>n-1</a:t>
            </a:r>
            <a:r>
              <a:rPr lang="en-US" altLang="ko-KR" sz="3200" dirty="0">
                <a:solidFill>
                  <a:schemeClr val="accent5"/>
                </a:solidFill>
                <a:latin typeface="Calibri" panose="020F0502020204030204" pitchFamily="34" charset="0"/>
                <a:ea typeface="메이플스토리" panose="02000300000000000000" pitchFamily="2" charset="-127"/>
              </a:rPr>
              <a:t>-1)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부터 최대 지수 </a:t>
            </a:r>
            <a:r>
              <a:rPr lang="en-US" altLang="ko-KR" sz="3200" dirty="0">
                <a:solidFill>
                  <a:schemeClr val="accent5"/>
                </a:solidFill>
                <a:latin typeface="Calibri" panose="020F0502020204030204" pitchFamily="34" charset="0"/>
                <a:ea typeface="메이플스토리" panose="02000300000000000000" pitchFamily="2" charset="-127"/>
              </a:rPr>
              <a:t>2</a:t>
            </a:r>
            <a:r>
              <a:rPr lang="en-US" altLang="ko-KR" sz="3200" baseline="30000" dirty="0">
                <a:solidFill>
                  <a:schemeClr val="accent5"/>
                </a:solidFill>
                <a:latin typeface="Calibri" panose="020F0502020204030204" pitchFamily="34" charset="0"/>
                <a:ea typeface="메이플스토리" panose="02000300000000000000" pitchFamily="2" charset="-127"/>
              </a:rPr>
              <a:t>n-1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까지가</a:t>
            </a:r>
            <a:endParaRPr lang="en-US" altLang="ko-KR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메모리에</a:t>
            </a:r>
            <a:endParaRPr lang="en-US" altLang="ko-KR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200" dirty="0">
                <a:solidFill>
                  <a:schemeClr val="accent5"/>
                </a:solidFill>
                <a:latin typeface="Calibri" panose="020F0502020204030204" pitchFamily="34" charset="0"/>
                <a:ea typeface="메이플스토리" panose="02000300000000000000" pitchFamily="2" charset="-127"/>
              </a:rPr>
              <a:t>0……0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부터 </a:t>
            </a:r>
            <a:r>
              <a:rPr lang="en-US" altLang="ko-KR" sz="3200" dirty="0">
                <a:solidFill>
                  <a:schemeClr val="accent5"/>
                </a:solidFill>
                <a:latin typeface="Calibri" panose="020F0502020204030204" pitchFamily="34" charset="0"/>
                <a:ea typeface="메이플스토리" panose="02000300000000000000" pitchFamily="2" charset="-127"/>
              </a:rPr>
              <a:t>1……1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까지</a:t>
            </a:r>
            <a:endParaRPr lang="en-US" altLang="ko-KR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순서대로 표현되도록 지수에 더하는 값</a:t>
            </a:r>
            <a:endParaRPr lang="en-US" altLang="ko-KR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1958" y="6061684"/>
            <a:ext cx="7720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바이어스 상수를 더한 지수를 </a:t>
            </a:r>
            <a:r>
              <a:rPr lang="ko-KR" altLang="en-US" sz="2000" dirty="0" err="1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바이어스된</a:t>
            </a:r>
            <a:r>
              <a:rPr lang="ko-KR" altLang="en-US" sz="2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지수</a:t>
            </a:r>
            <a:r>
              <a:rPr lang="en-US" altLang="ko-KR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(biased exponent)</a:t>
            </a:r>
            <a:r>
              <a:rPr lang="ko-KR" altLang="en-US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라고 함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3005" y="5097751"/>
            <a:ext cx="1317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solidFill>
                  <a:schemeClr val="accent5"/>
                </a:solidFill>
                <a:latin typeface="Calibri" panose="020F0502020204030204" pitchFamily="34" charset="0"/>
                <a:ea typeface="메이플스토리" panose="02000300000000000000" pitchFamily="2" charset="-127"/>
              </a:rPr>
              <a:t>2</a:t>
            </a:r>
            <a:r>
              <a:rPr lang="en-US" altLang="ko-KR" sz="4000" baseline="30000" dirty="0">
                <a:solidFill>
                  <a:schemeClr val="accent5"/>
                </a:solidFill>
                <a:latin typeface="Calibri" panose="020F0502020204030204" pitchFamily="34" charset="0"/>
                <a:ea typeface="메이플스토리" panose="02000300000000000000" pitchFamily="2" charset="-127"/>
              </a:rPr>
              <a:t>n-1</a:t>
            </a:r>
            <a:r>
              <a:rPr lang="en-US" altLang="ko-KR" sz="4000" dirty="0">
                <a:solidFill>
                  <a:schemeClr val="accent5"/>
                </a:solidFill>
                <a:latin typeface="Calibri" panose="020F0502020204030204" pitchFamily="34" charset="0"/>
                <a:ea typeface="메이플스토리" panose="02000300000000000000" pitchFamily="2" charset="-127"/>
              </a:rPr>
              <a:t>-1</a:t>
            </a:r>
            <a:endParaRPr lang="ko-KR" altLang="en-US" sz="4000" dirty="0">
              <a:solidFill>
                <a:schemeClr val="accent5"/>
              </a:solidFill>
              <a:latin typeface="Calibri" panose="020F0502020204030204" pitchFamily="34" charset="0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558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바이어스된</a:t>
            </a:r>
            <a:r>
              <a:rPr lang="ko-KR" altLang="en-US" dirty="0"/>
              <a:t> 지수를 사용하는 목적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36</a:t>
            </a:fld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A0813D-1E1F-81E1-E0C7-53A8138559A7}"/>
              </a:ext>
            </a:extLst>
          </p:cNvPr>
          <p:cNvSpPr txBox="1"/>
          <p:nvPr/>
        </p:nvSpPr>
        <p:spPr>
          <a:xfrm>
            <a:off x="682955" y="1980061"/>
            <a:ext cx="77780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지수 값을 그대로 메모리에 저장하면</a:t>
            </a:r>
            <a:endParaRPr lang="en-US" altLang="ko-KR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음의 지수의 메모리 값이 양의 지수의 메모리 값보다 크기 때문에</a:t>
            </a:r>
            <a:endParaRPr lang="en-US" altLang="ko-KR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의미하는 값의 크기 순서와 저장된 값의 크기 순서가 불일치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CF3A7-C34E-2F92-7220-8395902673A6}"/>
              </a:ext>
            </a:extLst>
          </p:cNvPr>
          <p:cNvSpPr txBox="1"/>
          <p:nvPr/>
        </p:nvSpPr>
        <p:spPr>
          <a:xfrm>
            <a:off x="3681363" y="3618422"/>
            <a:ext cx="17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이렇게 되면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..</a:t>
            </a:r>
            <a:endParaRPr lang="ko-KR" altLang="en-US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EE7E68-1ADD-35C3-385F-5C5FA4DB418C}"/>
              </a:ext>
            </a:extLst>
          </p:cNvPr>
          <p:cNvSpPr txBox="1"/>
          <p:nvPr/>
        </p:nvSpPr>
        <p:spPr>
          <a:xfrm>
            <a:off x="1301718" y="4569531"/>
            <a:ext cx="65405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부호가 다른 두 지수의 크기를 비교할 때</a:t>
            </a:r>
            <a:endParaRPr lang="en-US" altLang="ko-KR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양의 지수끼리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또는 음의 지수끼리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비교하는 방식으로</a:t>
            </a:r>
            <a:endParaRPr lang="en-US" altLang="ko-KR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메모리 값의 크기를 비교할 수 없음</a:t>
            </a:r>
          </a:p>
        </p:txBody>
      </p:sp>
    </p:spTree>
    <p:extLst>
      <p:ext uri="{BB962C8B-B14F-4D97-AF65-F5344CB8AC3E}">
        <p14:creationId xmlns:p14="http://schemas.microsoft.com/office/powerpoint/2010/main" val="252938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바이어스된</a:t>
            </a:r>
            <a:r>
              <a:rPr lang="ko-KR" altLang="en-US" dirty="0"/>
              <a:t> 지수를 사용하는 목적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37</a:t>
            </a:fld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5636430" y="2582853"/>
          <a:ext cx="1838904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63">
                  <a:extLst>
                    <a:ext uri="{9D8B030D-6E8A-4147-A177-3AD203B41FA5}">
                      <a16:colId xmlns:a16="http://schemas.microsoft.com/office/drawing/2014/main" val="208344642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88740548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52335984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027366949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56414446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86753607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99504888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998969056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512559"/>
                  </a:ext>
                </a:extLst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5636430" y="4018357"/>
          <a:ext cx="1838904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63">
                  <a:extLst>
                    <a:ext uri="{9D8B030D-6E8A-4147-A177-3AD203B41FA5}">
                      <a16:colId xmlns:a16="http://schemas.microsoft.com/office/drawing/2014/main" val="208344642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88740548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52335984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027366949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56414446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86753607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99504888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998969056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512559"/>
                  </a:ext>
                </a:extLst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5636430" y="5442892"/>
          <a:ext cx="1838904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63">
                  <a:extLst>
                    <a:ext uri="{9D8B030D-6E8A-4147-A177-3AD203B41FA5}">
                      <a16:colId xmlns:a16="http://schemas.microsoft.com/office/drawing/2014/main" val="208344642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88740548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52335984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027366949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56414446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86753607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99504888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998969056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51255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27203" y="2650431"/>
            <a:ext cx="70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latin typeface="Calibri" panose="020F0502020204030204" pitchFamily="34" charset="0"/>
              </a:rPr>
              <a:t>(-126)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7203" y="4096940"/>
            <a:ext cx="70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latin typeface="Calibri" panose="020F0502020204030204" pitchFamily="34" charset="0"/>
              </a:rPr>
              <a:t>(0)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7203" y="5531352"/>
            <a:ext cx="70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latin typeface="Calibri" panose="020F0502020204030204" pitchFamily="34" charset="0"/>
              </a:rPr>
              <a:t>(127)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0885" y="5008721"/>
            <a:ext cx="64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：</a:t>
            </a:r>
          </a:p>
        </p:txBody>
      </p: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5636430" y="4590556"/>
          <a:ext cx="1838904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63">
                  <a:extLst>
                    <a:ext uri="{9D8B030D-6E8A-4147-A177-3AD203B41FA5}">
                      <a16:colId xmlns:a16="http://schemas.microsoft.com/office/drawing/2014/main" val="208344642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88740548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52335984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027366949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56414446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86753607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99504888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998969056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512559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7527203" y="4656998"/>
            <a:ext cx="70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latin typeface="Calibri" panose="020F0502020204030204" pitchFamily="34" charset="0"/>
              </a:rPr>
              <a:t>(1)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86143" y="1443450"/>
            <a:ext cx="2539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[</a:t>
            </a:r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메모리에 저장한 지수 값</a:t>
            </a:r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]</a:t>
            </a:r>
            <a:endParaRPr lang="ko-KR" altLang="en-US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3312" y="1440477"/>
            <a:ext cx="1693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[10</a:t>
            </a:r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지수 값</a:t>
            </a:r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]</a:t>
            </a:r>
            <a:endParaRPr lang="ko-KR" altLang="en-US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90083" y="1440476"/>
            <a:ext cx="301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[2</a:t>
            </a:r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진수로 변환한 지수 값</a:t>
            </a:r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]</a:t>
            </a:r>
            <a:endParaRPr lang="ko-KR" altLang="en-US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30885" y="3010951"/>
            <a:ext cx="64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：</a:t>
            </a:r>
          </a:p>
        </p:txBody>
      </p:sp>
      <p:sp>
        <p:nvSpPr>
          <p:cNvPr id="34" name="오른쪽 화살표 33"/>
          <p:cNvSpPr/>
          <p:nvPr/>
        </p:nvSpPr>
        <p:spPr>
          <a:xfrm>
            <a:off x="4802902" y="2639758"/>
            <a:ext cx="485108" cy="41386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오른쪽 화살표 34"/>
          <p:cNvSpPr/>
          <p:nvPr/>
        </p:nvSpPr>
        <p:spPr>
          <a:xfrm>
            <a:off x="4802902" y="4068660"/>
            <a:ext cx="485108" cy="41386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오른쪽 화살표 35"/>
          <p:cNvSpPr/>
          <p:nvPr/>
        </p:nvSpPr>
        <p:spPr>
          <a:xfrm>
            <a:off x="4802902" y="4635469"/>
            <a:ext cx="485108" cy="41386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오른쪽 화살표 36"/>
          <p:cNvSpPr/>
          <p:nvPr/>
        </p:nvSpPr>
        <p:spPr>
          <a:xfrm>
            <a:off x="4802902" y="5458405"/>
            <a:ext cx="485108" cy="41386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804296" y="2603173"/>
            <a:ext cx="75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-126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4296" y="4049665"/>
            <a:ext cx="75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0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4296" y="5485187"/>
            <a:ext cx="75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127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4296" y="4607143"/>
            <a:ext cx="75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1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54861" y="3016551"/>
            <a:ext cx="64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：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54861" y="5010587"/>
            <a:ext cx="64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：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832725" y="2603172"/>
            <a:ext cx="1531895" cy="461665"/>
          </a:xfrm>
          <a:prstGeom prst="rect">
            <a:avLst/>
          </a:prstGeom>
          <a:noFill/>
          <a:ln w="5715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01111110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32725" y="4049664"/>
            <a:ext cx="1531895" cy="461665"/>
          </a:xfrm>
          <a:prstGeom prst="rect">
            <a:avLst/>
          </a:prstGeom>
          <a:noFill/>
          <a:ln w="5715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00000000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32725" y="4607142"/>
            <a:ext cx="1531895" cy="461665"/>
          </a:xfrm>
          <a:prstGeom prst="rect">
            <a:avLst/>
          </a:prstGeom>
          <a:noFill/>
          <a:ln w="5715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00000001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32725" y="5485186"/>
            <a:ext cx="1531895" cy="461665"/>
          </a:xfrm>
          <a:prstGeom prst="rect">
            <a:avLst/>
          </a:prstGeom>
          <a:noFill/>
          <a:ln w="5715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01111111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70BE7B-D220-5A67-D19F-7A4972B4C331}"/>
              </a:ext>
            </a:extLst>
          </p:cNvPr>
          <p:cNvSpPr txBox="1"/>
          <p:nvPr/>
        </p:nvSpPr>
        <p:spPr>
          <a:xfrm>
            <a:off x="2489155" y="2506848"/>
            <a:ext cx="352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-</a:t>
            </a:r>
          </a:p>
        </p:txBody>
      </p:sp>
      <p:sp>
        <p:nvSpPr>
          <p:cNvPr id="13" name="Equals 12">
            <a:extLst>
              <a:ext uri="{FF2B5EF4-FFF2-40B4-BE49-F238E27FC236}">
                <a16:creationId xmlns:a16="http://schemas.microsoft.com/office/drawing/2014/main" id="{4AA771C9-4A2E-75DE-222B-485F67908366}"/>
              </a:ext>
            </a:extLst>
          </p:cNvPr>
          <p:cNvSpPr/>
          <p:nvPr/>
        </p:nvSpPr>
        <p:spPr>
          <a:xfrm>
            <a:off x="1757489" y="2639758"/>
            <a:ext cx="568347" cy="436901"/>
          </a:xfrm>
          <a:prstGeom prst="mathEqual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4" name="표 3">
            <a:extLst>
              <a:ext uri="{FF2B5EF4-FFF2-40B4-BE49-F238E27FC236}">
                <a16:creationId xmlns:a16="http://schemas.microsoft.com/office/drawing/2014/main" id="{45544E8B-30F8-5760-7978-5811D677636B}"/>
              </a:ext>
            </a:extLst>
          </p:cNvPr>
          <p:cNvGraphicFramePr>
            <a:graphicFrameLocks noGrp="1"/>
          </p:cNvGraphicFramePr>
          <p:nvPr/>
        </p:nvGraphicFramePr>
        <p:xfrm>
          <a:off x="5636430" y="2020589"/>
          <a:ext cx="1838904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63">
                  <a:extLst>
                    <a:ext uri="{9D8B030D-6E8A-4147-A177-3AD203B41FA5}">
                      <a16:colId xmlns:a16="http://schemas.microsoft.com/office/drawing/2014/main" val="208344642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88740548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52335984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027366949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56414446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86753607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99504888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998969056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51255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42AFC33-F69B-DF79-169A-7E61881E8151}"/>
              </a:ext>
            </a:extLst>
          </p:cNvPr>
          <p:cNvSpPr txBox="1"/>
          <p:nvPr/>
        </p:nvSpPr>
        <p:spPr>
          <a:xfrm>
            <a:off x="7527203" y="2100333"/>
            <a:ext cx="70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latin typeface="Calibri" panose="020F0502020204030204" pitchFamily="34" charset="0"/>
              </a:rPr>
              <a:t>(-127)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16" name="오른쪽 화살표 33">
            <a:extLst>
              <a:ext uri="{FF2B5EF4-FFF2-40B4-BE49-F238E27FC236}">
                <a16:creationId xmlns:a16="http://schemas.microsoft.com/office/drawing/2014/main" id="{049388EE-62B3-EBCC-B26E-1ED34983A222}"/>
              </a:ext>
            </a:extLst>
          </p:cNvPr>
          <p:cNvSpPr/>
          <p:nvPr/>
        </p:nvSpPr>
        <p:spPr>
          <a:xfrm>
            <a:off x="4802902" y="2080185"/>
            <a:ext cx="485108" cy="41386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9D6117-418F-5F3B-8AEC-2DD446853E15}"/>
              </a:ext>
            </a:extLst>
          </p:cNvPr>
          <p:cNvSpPr txBox="1"/>
          <p:nvPr/>
        </p:nvSpPr>
        <p:spPr>
          <a:xfrm>
            <a:off x="804296" y="2055629"/>
            <a:ext cx="75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-127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79C1B0-5E49-806B-53C3-CBDE92BD6513}"/>
              </a:ext>
            </a:extLst>
          </p:cNvPr>
          <p:cNvSpPr txBox="1"/>
          <p:nvPr/>
        </p:nvSpPr>
        <p:spPr>
          <a:xfrm>
            <a:off x="2832725" y="2055628"/>
            <a:ext cx="1531895" cy="461665"/>
          </a:xfrm>
          <a:prstGeom prst="rect">
            <a:avLst/>
          </a:prstGeom>
          <a:noFill/>
          <a:ln w="5715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01111111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8EB667-7026-9D04-803B-EDD59E0A2356}"/>
              </a:ext>
            </a:extLst>
          </p:cNvPr>
          <p:cNvSpPr txBox="1"/>
          <p:nvPr/>
        </p:nvSpPr>
        <p:spPr>
          <a:xfrm>
            <a:off x="2489155" y="1975274"/>
            <a:ext cx="352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-</a:t>
            </a:r>
          </a:p>
        </p:txBody>
      </p:sp>
      <p:sp>
        <p:nvSpPr>
          <p:cNvPr id="20" name="Equals 19">
            <a:extLst>
              <a:ext uri="{FF2B5EF4-FFF2-40B4-BE49-F238E27FC236}">
                <a16:creationId xmlns:a16="http://schemas.microsoft.com/office/drawing/2014/main" id="{CB7FFCD3-91B2-D84C-9056-1935EA1A46D3}"/>
              </a:ext>
            </a:extLst>
          </p:cNvPr>
          <p:cNvSpPr/>
          <p:nvPr/>
        </p:nvSpPr>
        <p:spPr>
          <a:xfrm>
            <a:off x="1757489" y="2100333"/>
            <a:ext cx="568347" cy="436901"/>
          </a:xfrm>
          <a:prstGeom prst="mathEqual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1" name="표 5">
            <a:extLst>
              <a:ext uri="{FF2B5EF4-FFF2-40B4-BE49-F238E27FC236}">
                <a16:creationId xmlns:a16="http://schemas.microsoft.com/office/drawing/2014/main" id="{2EB61121-AB5F-9EB5-76E0-0B342E8D6325}"/>
              </a:ext>
            </a:extLst>
          </p:cNvPr>
          <p:cNvGraphicFramePr>
            <a:graphicFrameLocks noGrp="1"/>
          </p:cNvGraphicFramePr>
          <p:nvPr/>
        </p:nvGraphicFramePr>
        <p:xfrm>
          <a:off x="5636430" y="6016125"/>
          <a:ext cx="1838904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63">
                  <a:extLst>
                    <a:ext uri="{9D8B030D-6E8A-4147-A177-3AD203B41FA5}">
                      <a16:colId xmlns:a16="http://schemas.microsoft.com/office/drawing/2014/main" val="208344642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88740548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52335984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027366949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56414446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86753607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99504888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998969056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512559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702DA63E-CB76-09AD-97E2-75F248FECBAC}"/>
              </a:ext>
            </a:extLst>
          </p:cNvPr>
          <p:cNvSpPr txBox="1"/>
          <p:nvPr/>
        </p:nvSpPr>
        <p:spPr>
          <a:xfrm>
            <a:off x="7527203" y="6089864"/>
            <a:ext cx="70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latin typeface="Calibri" panose="020F0502020204030204" pitchFamily="34" charset="0"/>
              </a:rPr>
              <a:t>(128)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3" name="오른쪽 화살표 36">
            <a:extLst>
              <a:ext uri="{FF2B5EF4-FFF2-40B4-BE49-F238E27FC236}">
                <a16:creationId xmlns:a16="http://schemas.microsoft.com/office/drawing/2014/main" id="{03ABB1FC-C6C0-BA99-703E-ED98C9F74AF9}"/>
              </a:ext>
            </a:extLst>
          </p:cNvPr>
          <p:cNvSpPr/>
          <p:nvPr/>
        </p:nvSpPr>
        <p:spPr>
          <a:xfrm>
            <a:off x="4802902" y="6067602"/>
            <a:ext cx="485108" cy="41386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D4C5E5-EE38-F238-7A22-F0B7AD0230C4}"/>
              </a:ext>
            </a:extLst>
          </p:cNvPr>
          <p:cNvSpPr txBox="1"/>
          <p:nvPr/>
        </p:nvSpPr>
        <p:spPr>
          <a:xfrm>
            <a:off x="804296" y="6043699"/>
            <a:ext cx="75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128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B55645-3278-1207-7F12-277C0E264F7E}"/>
              </a:ext>
            </a:extLst>
          </p:cNvPr>
          <p:cNvSpPr txBox="1"/>
          <p:nvPr/>
        </p:nvSpPr>
        <p:spPr>
          <a:xfrm>
            <a:off x="2832725" y="6043698"/>
            <a:ext cx="1531895" cy="461665"/>
          </a:xfrm>
          <a:prstGeom prst="rect">
            <a:avLst/>
          </a:prstGeom>
          <a:noFill/>
          <a:ln w="5715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10000000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D1C85F-5BD9-12DC-084C-D5899A29AB8D}"/>
              </a:ext>
            </a:extLst>
          </p:cNvPr>
          <p:cNvSpPr txBox="1"/>
          <p:nvPr/>
        </p:nvSpPr>
        <p:spPr>
          <a:xfrm>
            <a:off x="2803095" y="1152143"/>
            <a:ext cx="1508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지수 값의 절댓값을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2D30F-D701-B519-12C5-B7D09A745C1A}"/>
              </a:ext>
            </a:extLst>
          </p:cNvPr>
          <p:cNvSpPr txBox="1"/>
          <p:nvPr/>
        </p:nvSpPr>
        <p:spPr>
          <a:xfrm>
            <a:off x="5768616" y="1152143"/>
            <a:ext cx="1568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1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보수 표현법으로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2B42CB-9A3A-B920-8F82-C8A14B5014BE}"/>
              </a:ext>
            </a:extLst>
          </p:cNvPr>
          <p:cNvSpPr txBox="1"/>
          <p:nvPr/>
        </p:nvSpPr>
        <p:spPr>
          <a:xfrm>
            <a:off x="3273675" y="3016550"/>
            <a:ext cx="64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：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93957AA-39CC-AFC9-8D13-90A32A4559D7}"/>
              </a:ext>
            </a:extLst>
          </p:cNvPr>
          <p:cNvSpPr txBox="1"/>
          <p:nvPr/>
        </p:nvSpPr>
        <p:spPr>
          <a:xfrm>
            <a:off x="3273675" y="5010586"/>
            <a:ext cx="64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：</a:t>
            </a:r>
          </a:p>
        </p:txBody>
      </p:sp>
      <p:graphicFrame>
        <p:nvGraphicFramePr>
          <p:cNvPr id="67" name="표 4">
            <a:extLst>
              <a:ext uri="{FF2B5EF4-FFF2-40B4-BE49-F238E27FC236}">
                <a16:creationId xmlns:a16="http://schemas.microsoft.com/office/drawing/2014/main" id="{F3986DAF-157C-8216-D4CE-703B08E1D572}"/>
              </a:ext>
            </a:extLst>
          </p:cNvPr>
          <p:cNvGraphicFramePr>
            <a:graphicFrameLocks noGrp="1"/>
          </p:cNvGraphicFramePr>
          <p:nvPr/>
        </p:nvGraphicFramePr>
        <p:xfrm>
          <a:off x="5636430" y="3450438"/>
          <a:ext cx="1838904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63">
                  <a:extLst>
                    <a:ext uri="{9D8B030D-6E8A-4147-A177-3AD203B41FA5}">
                      <a16:colId xmlns:a16="http://schemas.microsoft.com/office/drawing/2014/main" val="208344642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88740548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52335984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027366949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56414446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86753607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99504888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998969056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512559"/>
                  </a:ext>
                </a:extLst>
              </a:tr>
            </a:tbl>
          </a:graphicData>
        </a:graphic>
      </p:graphicFrame>
      <p:sp>
        <p:nvSpPr>
          <p:cNvPr id="68" name="TextBox 67">
            <a:extLst>
              <a:ext uri="{FF2B5EF4-FFF2-40B4-BE49-F238E27FC236}">
                <a16:creationId xmlns:a16="http://schemas.microsoft.com/office/drawing/2014/main" id="{0DDC5433-CCF0-BE20-6A50-C8B1AFEA8783}"/>
              </a:ext>
            </a:extLst>
          </p:cNvPr>
          <p:cNvSpPr txBox="1"/>
          <p:nvPr/>
        </p:nvSpPr>
        <p:spPr>
          <a:xfrm>
            <a:off x="7527203" y="3489344"/>
            <a:ext cx="70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latin typeface="Calibri" panose="020F0502020204030204" pitchFamily="34" charset="0"/>
              </a:rPr>
              <a:t>(-1)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69" name="오른쪽 화살표 34">
            <a:extLst>
              <a:ext uri="{FF2B5EF4-FFF2-40B4-BE49-F238E27FC236}">
                <a16:creationId xmlns:a16="http://schemas.microsoft.com/office/drawing/2014/main" id="{0CC8E345-F81B-A7A5-BDDC-4CEBCA0F443B}"/>
              </a:ext>
            </a:extLst>
          </p:cNvPr>
          <p:cNvSpPr/>
          <p:nvPr/>
        </p:nvSpPr>
        <p:spPr>
          <a:xfrm>
            <a:off x="4802902" y="3480091"/>
            <a:ext cx="485108" cy="41386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6103171-4B80-7CC6-6A03-4EB9D5247924}"/>
              </a:ext>
            </a:extLst>
          </p:cNvPr>
          <p:cNvSpPr txBox="1"/>
          <p:nvPr/>
        </p:nvSpPr>
        <p:spPr>
          <a:xfrm>
            <a:off x="804296" y="3496467"/>
            <a:ext cx="75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-1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CDC71B7-DC25-445D-DCBA-7E6838FF8DD4}"/>
              </a:ext>
            </a:extLst>
          </p:cNvPr>
          <p:cNvSpPr txBox="1"/>
          <p:nvPr/>
        </p:nvSpPr>
        <p:spPr>
          <a:xfrm>
            <a:off x="2832725" y="3496466"/>
            <a:ext cx="1531895" cy="461665"/>
          </a:xfrm>
          <a:prstGeom prst="rect">
            <a:avLst/>
          </a:prstGeom>
          <a:noFill/>
          <a:ln w="5715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00000001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73FA3C5-DAFD-D72A-1590-1EE745E76046}"/>
              </a:ext>
            </a:extLst>
          </p:cNvPr>
          <p:cNvSpPr txBox="1"/>
          <p:nvPr/>
        </p:nvSpPr>
        <p:spPr>
          <a:xfrm>
            <a:off x="2489155" y="3418923"/>
            <a:ext cx="352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-</a:t>
            </a:r>
          </a:p>
        </p:txBody>
      </p:sp>
      <p:sp>
        <p:nvSpPr>
          <p:cNvPr id="73" name="Equals 72">
            <a:extLst>
              <a:ext uri="{FF2B5EF4-FFF2-40B4-BE49-F238E27FC236}">
                <a16:creationId xmlns:a16="http://schemas.microsoft.com/office/drawing/2014/main" id="{3B1905A4-FF46-046A-4018-C9E20A493001}"/>
              </a:ext>
            </a:extLst>
          </p:cNvPr>
          <p:cNvSpPr/>
          <p:nvPr/>
        </p:nvSpPr>
        <p:spPr>
          <a:xfrm>
            <a:off x="1757489" y="3508847"/>
            <a:ext cx="568347" cy="436901"/>
          </a:xfrm>
          <a:prstGeom prst="mathEqual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Equals 73">
            <a:extLst>
              <a:ext uri="{FF2B5EF4-FFF2-40B4-BE49-F238E27FC236}">
                <a16:creationId xmlns:a16="http://schemas.microsoft.com/office/drawing/2014/main" id="{972909D0-9568-B319-B69E-897CC3AABC5D}"/>
              </a:ext>
            </a:extLst>
          </p:cNvPr>
          <p:cNvSpPr/>
          <p:nvPr/>
        </p:nvSpPr>
        <p:spPr>
          <a:xfrm>
            <a:off x="1757489" y="4057139"/>
            <a:ext cx="568347" cy="436901"/>
          </a:xfrm>
          <a:prstGeom prst="mathEqual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Equals 74">
            <a:extLst>
              <a:ext uri="{FF2B5EF4-FFF2-40B4-BE49-F238E27FC236}">
                <a16:creationId xmlns:a16="http://schemas.microsoft.com/office/drawing/2014/main" id="{166FF8AD-DF37-1E3C-8D63-7F678FC47009}"/>
              </a:ext>
            </a:extLst>
          </p:cNvPr>
          <p:cNvSpPr/>
          <p:nvPr/>
        </p:nvSpPr>
        <p:spPr>
          <a:xfrm>
            <a:off x="1757489" y="4619523"/>
            <a:ext cx="568347" cy="436901"/>
          </a:xfrm>
          <a:prstGeom prst="mathEqual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Equals 75">
            <a:extLst>
              <a:ext uri="{FF2B5EF4-FFF2-40B4-BE49-F238E27FC236}">
                <a16:creationId xmlns:a16="http://schemas.microsoft.com/office/drawing/2014/main" id="{6882D077-27D0-69E1-CAAF-974BC1B6558F}"/>
              </a:ext>
            </a:extLst>
          </p:cNvPr>
          <p:cNvSpPr/>
          <p:nvPr/>
        </p:nvSpPr>
        <p:spPr>
          <a:xfrm>
            <a:off x="1757489" y="5497567"/>
            <a:ext cx="568347" cy="436901"/>
          </a:xfrm>
          <a:prstGeom prst="mathEqual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Equals 76">
            <a:extLst>
              <a:ext uri="{FF2B5EF4-FFF2-40B4-BE49-F238E27FC236}">
                <a16:creationId xmlns:a16="http://schemas.microsoft.com/office/drawing/2014/main" id="{70D6CF04-F054-E95D-8C89-E395F1C6B2FF}"/>
              </a:ext>
            </a:extLst>
          </p:cNvPr>
          <p:cNvSpPr/>
          <p:nvPr/>
        </p:nvSpPr>
        <p:spPr>
          <a:xfrm>
            <a:off x="1757489" y="6056079"/>
            <a:ext cx="568347" cy="436901"/>
          </a:xfrm>
          <a:prstGeom prst="mathEqual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26E222DE-4CAA-C958-B075-4ED1EA01ABD3}"/>
              </a:ext>
            </a:extLst>
          </p:cNvPr>
          <p:cNvSpPr/>
          <p:nvPr/>
        </p:nvSpPr>
        <p:spPr>
          <a:xfrm>
            <a:off x="7571358" y="4535172"/>
            <a:ext cx="659986" cy="2034815"/>
          </a:xfrm>
          <a:prstGeom prst="roundRect">
            <a:avLst>
              <a:gd name="adj" fmla="val 902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723774E-8B8E-A475-B40E-389D1F472153}"/>
              </a:ext>
            </a:extLst>
          </p:cNvPr>
          <p:cNvSpPr txBox="1"/>
          <p:nvPr/>
        </p:nvSpPr>
        <p:spPr>
          <a:xfrm>
            <a:off x="8231342" y="3383037"/>
            <a:ext cx="9400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지수 값을</a:t>
            </a:r>
            <a:endParaRPr lang="en-US" altLang="ko-KR" sz="1000" dirty="0">
              <a:solidFill>
                <a:schemeClr val="accent2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ko-KR" altLang="en-US" sz="1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그냥</a:t>
            </a:r>
            <a:endParaRPr lang="en-US" altLang="ko-KR" sz="1000" dirty="0">
              <a:solidFill>
                <a:schemeClr val="accent2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ko-KR" altLang="en-US" sz="1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저장하면</a:t>
            </a:r>
            <a:endParaRPr lang="en-US" altLang="ko-KR" sz="1000" dirty="0">
              <a:solidFill>
                <a:schemeClr val="accent2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endParaRPr lang="en-US" altLang="ko-KR" sz="1000" dirty="0">
              <a:solidFill>
                <a:schemeClr val="accent2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ko-KR" altLang="en-US" sz="1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음의 지수 메모리 값이</a:t>
            </a:r>
            <a:endParaRPr lang="en-US" altLang="ko-KR" sz="1000" dirty="0">
              <a:solidFill>
                <a:schemeClr val="accent2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endParaRPr lang="en-US" altLang="ko-KR" sz="1000" dirty="0">
              <a:solidFill>
                <a:schemeClr val="accent2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ko-KR" altLang="en-US" sz="1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양의 지수 메모리 값보다</a:t>
            </a:r>
            <a:endParaRPr lang="en-US" altLang="ko-KR" sz="1000" dirty="0">
              <a:solidFill>
                <a:schemeClr val="accent2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endParaRPr lang="en-US" altLang="ko-KR" sz="1000" dirty="0">
              <a:solidFill>
                <a:schemeClr val="accent2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ko-KR" altLang="en-US" sz="1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크게 저장됨</a:t>
            </a:r>
            <a:endParaRPr lang="en-US" sz="1000" dirty="0">
              <a:solidFill>
                <a:schemeClr val="accent2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0C3A63DB-D601-16B9-AB3C-A1CC3C153BB9}"/>
              </a:ext>
            </a:extLst>
          </p:cNvPr>
          <p:cNvSpPr/>
          <p:nvPr/>
        </p:nvSpPr>
        <p:spPr>
          <a:xfrm>
            <a:off x="7571355" y="1975274"/>
            <a:ext cx="659987" cy="1991978"/>
          </a:xfrm>
          <a:prstGeom prst="roundRect">
            <a:avLst>
              <a:gd name="adj" fmla="val 902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L-Shape 81">
            <a:extLst>
              <a:ext uri="{FF2B5EF4-FFF2-40B4-BE49-F238E27FC236}">
                <a16:creationId xmlns:a16="http://schemas.microsoft.com/office/drawing/2014/main" id="{AAB4F9AC-1EEE-478B-9661-A94F5582C88C}"/>
              </a:ext>
            </a:extLst>
          </p:cNvPr>
          <p:cNvSpPr/>
          <p:nvPr/>
        </p:nvSpPr>
        <p:spPr>
          <a:xfrm rot="8061390">
            <a:off x="7589496" y="4094501"/>
            <a:ext cx="638461" cy="664452"/>
          </a:xfrm>
          <a:prstGeom prst="corner">
            <a:avLst>
              <a:gd name="adj1" fmla="val 29233"/>
              <a:gd name="adj2" fmla="val 29485"/>
            </a:avLst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E4BB9D07-32DE-0236-3F2E-B0EA01A572D2}"/>
              </a:ext>
            </a:extLst>
          </p:cNvPr>
          <p:cNvSpPr/>
          <p:nvPr/>
        </p:nvSpPr>
        <p:spPr>
          <a:xfrm>
            <a:off x="5594400" y="1975274"/>
            <a:ext cx="1916934" cy="1991978"/>
          </a:xfrm>
          <a:prstGeom prst="roundRect">
            <a:avLst>
              <a:gd name="adj" fmla="val 4128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A02DE207-598D-F9A4-0EA2-016023F3DE0D}"/>
              </a:ext>
            </a:extLst>
          </p:cNvPr>
          <p:cNvSpPr/>
          <p:nvPr/>
        </p:nvSpPr>
        <p:spPr>
          <a:xfrm>
            <a:off x="5594400" y="4557836"/>
            <a:ext cx="1916934" cy="1991978"/>
          </a:xfrm>
          <a:prstGeom prst="roundRect">
            <a:avLst>
              <a:gd name="adj" fmla="val 412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L-Shape 84">
            <a:extLst>
              <a:ext uri="{FF2B5EF4-FFF2-40B4-BE49-F238E27FC236}">
                <a16:creationId xmlns:a16="http://schemas.microsoft.com/office/drawing/2014/main" id="{95949FB3-0FE3-521E-516E-F3FF33202E7E}"/>
              </a:ext>
            </a:extLst>
          </p:cNvPr>
          <p:cNvSpPr/>
          <p:nvPr/>
        </p:nvSpPr>
        <p:spPr>
          <a:xfrm rot="13538610" flipV="1">
            <a:off x="6259580" y="3806501"/>
            <a:ext cx="638461" cy="664452"/>
          </a:xfrm>
          <a:prstGeom prst="corner">
            <a:avLst>
              <a:gd name="adj1" fmla="val 29233"/>
              <a:gd name="adj2" fmla="val 29485"/>
            </a:avLst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8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/>
      <p:bldP spid="80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바이어스된</a:t>
            </a:r>
            <a:r>
              <a:rPr lang="ko-KR" altLang="en-US" dirty="0"/>
              <a:t> 지수를 사용하는 목적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38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52508" y="1442821"/>
            <a:ext cx="7838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>
                <a:latin typeface="메이플스토리" panose="02000300000000000000" pitchFamily="2" charset="-127"/>
                <a:ea typeface="메이플스토리" panose="02000300000000000000" pitchFamily="2" charset="-127"/>
              </a:rPr>
              <a:t>바이어스된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지수를 사용하여</a:t>
            </a:r>
            <a:endParaRPr lang="en-US" altLang="ko-KR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ko-KR" altLang="en-US" sz="240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의미하는 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값의 크기 </a:t>
            </a:r>
            <a:r>
              <a:rPr lang="ko-KR" altLang="en-US" sz="240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순서와 저장된 값의 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크기 순서를 일치시키면</a:t>
            </a:r>
            <a:endParaRPr lang="en-US" altLang="ko-KR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B05701-A568-837C-DF06-D7D782B9AB82}"/>
              </a:ext>
            </a:extLst>
          </p:cNvPr>
          <p:cNvSpPr txBox="1"/>
          <p:nvPr/>
        </p:nvSpPr>
        <p:spPr>
          <a:xfrm>
            <a:off x="652506" y="4291795"/>
            <a:ext cx="7838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실수의 크기 비교를 효율적으로 할 수 있음</a:t>
            </a:r>
            <a:endParaRPr lang="en-US" altLang="ko-KR" sz="32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95DDED-0774-BD90-E7A2-CDF18EF35CC5}"/>
              </a:ext>
            </a:extLst>
          </p:cNvPr>
          <p:cNvSpPr txBox="1"/>
          <p:nvPr/>
        </p:nvSpPr>
        <p:spPr>
          <a:xfrm>
            <a:off x="1677618" y="5293294"/>
            <a:ext cx="57887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“</a:t>
            </a:r>
          </a:p>
          <a:p>
            <a:pPr algn="ctr"/>
            <a:r>
              <a:rPr lang="ko-KR" altLang="en-US" sz="2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양수 실수끼리 크기를 비교할 때는 지수부가 크면 더 큰 수</a:t>
            </a:r>
            <a:r>
              <a:rPr lang="en-US" altLang="ko-KR" sz="2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</a:t>
            </a:r>
          </a:p>
          <a:p>
            <a:pPr algn="ctr"/>
            <a:r>
              <a:rPr lang="ko-KR" altLang="en-US" sz="2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음수 실수끼리 비교할 때는 지수부가 작으면 더 큰 수</a:t>
            </a:r>
            <a:endParaRPr lang="en-US" altLang="ko-KR" sz="2000" dirty="0">
              <a:solidFill>
                <a:schemeClr val="accent2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en-US" sz="2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”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A283FB-496D-059A-2857-2E2CA611CE26}"/>
              </a:ext>
            </a:extLst>
          </p:cNvPr>
          <p:cNvSpPr txBox="1"/>
          <p:nvPr/>
        </p:nvSpPr>
        <p:spPr>
          <a:xfrm>
            <a:off x="652508" y="2596332"/>
            <a:ext cx="7838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두 지수의 부호가 다르더라도</a:t>
            </a:r>
            <a:endParaRPr lang="en-US" altLang="ko-KR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양의 지수끼리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또는 음의 지수끼리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비교하는 방식으로</a:t>
            </a:r>
            <a:endParaRPr lang="en-US" altLang="ko-KR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두 지수의 크기를 비교할 수 있기 때문에</a:t>
            </a:r>
            <a:endParaRPr lang="en-US" altLang="ko-KR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862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바이어스된</a:t>
            </a:r>
            <a:r>
              <a:rPr lang="ko-KR" altLang="en-US" dirty="0"/>
              <a:t> 지수를 사용하는 목적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39</a:t>
            </a:fld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5636430" y="2582853"/>
          <a:ext cx="1838904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63">
                  <a:extLst>
                    <a:ext uri="{9D8B030D-6E8A-4147-A177-3AD203B41FA5}">
                      <a16:colId xmlns:a16="http://schemas.microsoft.com/office/drawing/2014/main" val="208344642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88740548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52335984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027366949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56414446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86753607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99504888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998969056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512559"/>
                  </a:ext>
                </a:extLst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5636430" y="4018357"/>
          <a:ext cx="1838904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63">
                  <a:extLst>
                    <a:ext uri="{9D8B030D-6E8A-4147-A177-3AD203B41FA5}">
                      <a16:colId xmlns:a16="http://schemas.microsoft.com/office/drawing/2014/main" val="208344642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88740548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52335984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027366949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56414446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86753607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99504888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998969056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512559"/>
                  </a:ext>
                </a:extLst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5636430" y="5442892"/>
          <a:ext cx="1838904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63">
                  <a:extLst>
                    <a:ext uri="{9D8B030D-6E8A-4147-A177-3AD203B41FA5}">
                      <a16:colId xmlns:a16="http://schemas.microsoft.com/office/drawing/2014/main" val="208344642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88740548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52335984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027366949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56414446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86753607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99504888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998969056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51255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27203" y="2650431"/>
            <a:ext cx="70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latin typeface="Calibri" panose="020F0502020204030204" pitchFamily="34" charset="0"/>
              </a:rPr>
              <a:t>(-126)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7203" y="4096940"/>
            <a:ext cx="70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latin typeface="Calibri" panose="020F0502020204030204" pitchFamily="34" charset="0"/>
              </a:rPr>
              <a:t>(0)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7203" y="5531352"/>
            <a:ext cx="70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latin typeface="Calibri" panose="020F0502020204030204" pitchFamily="34" charset="0"/>
              </a:rPr>
              <a:t>(127)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0885" y="5008721"/>
            <a:ext cx="64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：</a:t>
            </a:r>
          </a:p>
        </p:txBody>
      </p: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5636430" y="4590556"/>
          <a:ext cx="1838904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63">
                  <a:extLst>
                    <a:ext uri="{9D8B030D-6E8A-4147-A177-3AD203B41FA5}">
                      <a16:colId xmlns:a16="http://schemas.microsoft.com/office/drawing/2014/main" val="208344642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88740548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52335984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027366949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56414446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86753607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99504888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998969056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512559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7527203" y="4656998"/>
            <a:ext cx="70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latin typeface="Calibri" panose="020F0502020204030204" pitchFamily="34" charset="0"/>
              </a:rPr>
              <a:t>(1)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86143" y="1443450"/>
            <a:ext cx="2539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[</a:t>
            </a:r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메모리에 저장한 지수 값</a:t>
            </a:r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]</a:t>
            </a:r>
            <a:endParaRPr lang="ko-KR" altLang="en-US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3312" y="1440477"/>
            <a:ext cx="1693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[10</a:t>
            </a:r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지수 값</a:t>
            </a:r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]</a:t>
            </a:r>
            <a:endParaRPr lang="ko-KR" altLang="en-US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90083" y="1440476"/>
            <a:ext cx="301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[2</a:t>
            </a:r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진수로 변환한 지수 값</a:t>
            </a:r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]</a:t>
            </a:r>
            <a:endParaRPr lang="ko-KR" altLang="en-US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30885" y="3010951"/>
            <a:ext cx="64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：</a:t>
            </a:r>
          </a:p>
        </p:txBody>
      </p:sp>
      <p:sp>
        <p:nvSpPr>
          <p:cNvPr id="34" name="오른쪽 화살표 33"/>
          <p:cNvSpPr/>
          <p:nvPr/>
        </p:nvSpPr>
        <p:spPr>
          <a:xfrm>
            <a:off x="4802902" y="2639758"/>
            <a:ext cx="485108" cy="41386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오른쪽 화살표 34"/>
          <p:cNvSpPr/>
          <p:nvPr/>
        </p:nvSpPr>
        <p:spPr>
          <a:xfrm>
            <a:off x="4802902" y="4068660"/>
            <a:ext cx="485108" cy="41386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오른쪽 화살표 35"/>
          <p:cNvSpPr/>
          <p:nvPr/>
        </p:nvSpPr>
        <p:spPr>
          <a:xfrm>
            <a:off x="4802902" y="4635469"/>
            <a:ext cx="485108" cy="41386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오른쪽 화살표 36"/>
          <p:cNvSpPr/>
          <p:nvPr/>
        </p:nvSpPr>
        <p:spPr>
          <a:xfrm>
            <a:off x="4802902" y="5458405"/>
            <a:ext cx="485108" cy="41386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804296" y="2603173"/>
            <a:ext cx="75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-126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4296" y="4049665"/>
            <a:ext cx="75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0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4296" y="5485187"/>
            <a:ext cx="75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127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4296" y="4607143"/>
            <a:ext cx="75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1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54861" y="3016551"/>
            <a:ext cx="64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：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54861" y="5010587"/>
            <a:ext cx="64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：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832725" y="2603172"/>
            <a:ext cx="1531895" cy="461665"/>
          </a:xfrm>
          <a:prstGeom prst="rect">
            <a:avLst/>
          </a:prstGeom>
          <a:noFill/>
          <a:ln w="5715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00000001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32725" y="4049664"/>
            <a:ext cx="1531895" cy="461665"/>
          </a:xfrm>
          <a:prstGeom prst="rect">
            <a:avLst/>
          </a:prstGeom>
          <a:noFill/>
          <a:ln w="5715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01111111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32725" y="4607142"/>
            <a:ext cx="1531895" cy="461665"/>
          </a:xfrm>
          <a:prstGeom prst="rect">
            <a:avLst/>
          </a:prstGeom>
          <a:noFill/>
          <a:ln w="5715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10000000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32725" y="5485186"/>
            <a:ext cx="1531895" cy="461665"/>
          </a:xfrm>
          <a:prstGeom prst="rect">
            <a:avLst/>
          </a:prstGeom>
          <a:noFill/>
          <a:ln w="5715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11111110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13" name="Equals 12">
            <a:extLst>
              <a:ext uri="{FF2B5EF4-FFF2-40B4-BE49-F238E27FC236}">
                <a16:creationId xmlns:a16="http://schemas.microsoft.com/office/drawing/2014/main" id="{4AA771C9-4A2E-75DE-222B-485F67908366}"/>
              </a:ext>
            </a:extLst>
          </p:cNvPr>
          <p:cNvSpPr/>
          <p:nvPr/>
        </p:nvSpPr>
        <p:spPr>
          <a:xfrm>
            <a:off x="1757489" y="2639758"/>
            <a:ext cx="568347" cy="436901"/>
          </a:xfrm>
          <a:prstGeom prst="mathEqual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4" name="표 3">
            <a:extLst>
              <a:ext uri="{FF2B5EF4-FFF2-40B4-BE49-F238E27FC236}">
                <a16:creationId xmlns:a16="http://schemas.microsoft.com/office/drawing/2014/main" id="{45544E8B-30F8-5760-7978-5811D677636B}"/>
              </a:ext>
            </a:extLst>
          </p:cNvPr>
          <p:cNvGraphicFramePr>
            <a:graphicFrameLocks noGrp="1"/>
          </p:cNvGraphicFramePr>
          <p:nvPr/>
        </p:nvGraphicFramePr>
        <p:xfrm>
          <a:off x="5636430" y="2020589"/>
          <a:ext cx="1838904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63">
                  <a:extLst>
                    <a:ext uri="{9D8B030D-6E8A-4147-A177-3AD203B41FA5}">
                      <a16:colId xmlns:a16="http://schemas.microsoft.com/office/drawing/2014/main" val="208344642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88740548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52335984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027366949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56414446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86753607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99504888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998969056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51255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42AFC33-F69B-DF79-169A-7E61881E8151}"/>
              </a:ext>
            </a:extLst>
          </p:cNvPr>
          <p:cNvSpPr txBox="1"/>
          <p:nvPr/>
        </p:nvSpPr>
        <p:spPr>
          <a:xfrm>
            <a:off x="7527203" y="2100333"/>
            <a:ext cx="70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latin typeface="Calibri" panose="020F0502020204030204" pitchFamily="34" charset="0"/>
              </a:rPr>
              <a:t>(-127)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16" name="오른쪽 화살표 33">
            <a:extLst>
              <a:ext uri="{FF2B5EF4-FFF2-40B4-BE49-F238E27FC236}">
                <a16:creationId xmlns:a16="http://schemas.microsoft.com/office/drawing/2014/main" id="{049388EE-62B3-EBCC-B26E-1ED34983A222}"/>
              </a:ext>
            </a:extLst>
          </p:cNvPr>
          <p:cNvSpPr/>
          <p:nvPr/>
        </p:nvSpPr>
        <p:spPr>
          <a:xfrm>
            <a:off x="4802902" y="2080185"/>
            <a:ext cx="485108" cy="41386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9D6117-418F-5F3B-8AEC-2DD446853E15}"/>
              </a:ext>
            </a:extLst>
          </p:cNvPr>
          <p:cNvSpPr txBox="1"/>
          <p:nvPr/>
        </p:nvSpPr>
        <p:spPr>
          <a:xfrm>
            <a:off x="804296" y="2055629"/>
            <a:ext cx="75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-127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79C1B0-5E49-806B-53C3-CBDE92BD6513}"/>
              </a:ext>
            </a:extLst>
          </p:cNvPr>
          <p:cNvSpPr txBox="1"/>
          <p:nvPr/>
        </p:nvSpPr>
        <p:spPr>
          <a:xfrm>
            <a:off x="2832725" y="2055628"/>
            <a:ext cx="1531895" cy="461665"/>
          </a:xfrm>
          <a:prstGeom prst="rect">
            <a:avLst/>
          </a:prstGeom>
          <a:noFill/>
          <a:ln w="5715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00000000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20" name="Equals 19">
            <a:extLst>
              <a:ext uri="{FF2B5EF4-FFF2-40B4-BE49-F238E27FC236}">
                <a16:creationId xmlns:a16="http://schemas.microsoft.com/office/drawing/2014/main" id="{CB7FFCD3-91B2-D84C-9056-1935EA1A46D3}"/>
              </a:ext>
            </a:extLst>
          </p:cNvPr>
          <p:cNvSpPr/>
          <p:nvPr/>
        </p:nvSpPr>
        <p:spPr>
          <a:xfrm>
            <a:off x="1757489" y="2100333"/>
            <a:ext cx="568347" cy="436901"/>
          </a:xfrm>
          <a:prstGeom prst="mathEqual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1" name="표 5">
            <a:extLst>
              <a:ext uri="{FF2B5EF4-FFF2-40B4-BE49-F238E27FC236}">
                <a16:creationId xmlns:a16="http://schemas.microsoft.com/office/drawing/2014/main" id="{2EB61121-AB5F-9EB5-76E0-0B342E8D6325}"/>
              </a:ext>
            </a:extLst>
          </p:cNvPr>
          <p:cNvGraphicFramePr>
            <a:graphicFrameLocks noGrp="1"/>
          </p:cNvGraphicFramePr>
          <p:nvPr/>
        </p:nvGraphicFramePr>
        <p:xfrm>
          <a:off x="5636430" y="6016125"/>
          <a:ext cx="1838904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63">
                  <a:extLst>
                    <a:ext uri="{9D8B030D-6E8A-4147-A177-3AD203B41FA5}">
                      <a16:colId xmlns:a16="http://schemas.microsoft.com/office/drawing/2014/main" val="208344642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88740548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52335984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027366949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56414446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86753607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99504888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998969056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512559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702DA63E-CB76-09AD-97E2-75F248FECBAC}"/>
              </a:ext>
            </a:extLst>
          </p:cNvPr>
          <p:cNvSpPr txBox="1"/>
          <p:nvPr/>
        </p:nvSpPr>
        <p:spPr>
          <a:xfrm>
            <a:off x="7527203" y="6089864"/>
            <a:ext cx="70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latin typeface="Calibri" panose="020F0502020204030204" pitchFamily="34" charset="0"/>
              </a:rPr>
              <a:t>(128)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3" name="오른쪽 화살표 36">
            <a:extLst>
              <a:ext uri="{FF2B5EF4-FFF2-40B4-BE49-F238E27FC236}">
                <a16:creationId xmlns:a16="http://schemas.microsoft.com/office/drawing/2014/main" id="{03ABB1FC-C6C0-BA99-703E-ED98C9F74AF9}"/>
              </a:ext>
            </a:extLst>
          </p:cNvPr>
          <p:cNvSpPr/>
          <p:nvPr/>
        </p:nvSpPr>
        <p:spPr>
          <a:xfrm>
            <a:off x="4802902" y="6067602"/>
            <a:ext cx="485108" cy="41386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D4C5E5-EE38-F238-7A22-F0B7AD0230C4}"/>
              </a:ext>
            </a:extLst>
          </p:cNvPr>
          <p:cNvSpPr txBox="1"/>
          <p:nvPr/>
        </p:nvSpPr>
        <p:spPr>
          <a:xfrm>
            <a:off x="804296" y="6043699"/>
            <a:ext cx="75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128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B55645-3278-1207-7F12-277C0E264F7E}"/>
              </a:ext>
            </a:extLst>
          </p:cNvPr>
          <p:cNvSpPr txBox="1"/>
          <p:nvPr/>
        </p:nvSpPr>
        <p:spPr>
          <a:xfrm>
            <a:off x="2832725" y="6043698"/>
            <a:ext cx="1531895" cy="461665"/>
          </a:xfrm>
          <a:prstGeom prst="rect">
            <a:avLst/>
          </a:prstGeom>
          <a:noFill/>
          <a:ln w="5715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11111111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D1C85F-5BD9-12DC-084C-D5899A29AB8D}"/>
              </a:ext>
            </a:extLst>
          </p:cNvPr>
          <p:cNvSpPr txBox="1"/>
          <p:nvPr/>
        </p:nvSpPr>
        <p:spPr>
          <a:xfrm>
            <a:off x="2617147" y="1152143"/>
            <a:ext cx="1880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지수 값에 </a:t>
            </a:r>
            <a:r>
              <a:rPr lang="en-US" altLang="ko-KR" sz="1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127</a:t>
            </a:r>
            <a:r>
              <a:rPr lang="ko-KR" altLang="en-US" sz="1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을 더한 후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2B42CB-9A3A-B920-8F82-C8A14B5014BE}"/>
              </a:ext>
            </a:extLst>
          </p:cNvPr>
          <p:cNvSpPr txBox="1"/>
          <p:nvPr/>
        </p:nvSpPr>
        <p:spPr>
          <a:xfrm>
            <a:off x="3273675" y="3016550"/>
            <a:ext cx="64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：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93957AA-39CC-AFC9-8D13-90A32A4559D7}"/>
              </a:ext>
            </a:extLst>
          </p:cNvPr>
          <p:cNvSpPr txBox="1"/>
          <p:nvPr/>
        </p:nvSpPr>
        <p:spPr>
          <a:xfrm>
            <a:off x="3273675" y="5010586"/>
            <a:ext cx="64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：</a:t>
            </a:r>
          </a:p>
        </p:txBody>
      </p:sp>
      <p:graphicFrame>
        <p:nvGraphicFramePr>
          <p:cNvPr id="67" name="표 4">
            <a:extLst>
              <a:ext uri="{FF2B5EF4-FFF2-40B4-BE49-F238E27FC236}">
                <a16:creationId xmlns:a16="http://schemas.microsoft.com/office/drawing/2014/main" id="{F3986DAF-157C-8216-D4CE-703B08E1D572}"/>
              </a:ext>
            </a:extLst>
          </p:cNvPr>
          <p:cNvGraphicFramePr>
            <a:graphicFrameLocks noGrp="1"/>
          </p:cNvGraphicFramePr>
          <p:nvPr/>
        </p:nvGraphicFramePr>
        <p:xfrm>
          <a:off x="5636430" y="3450438"/>
          <a:ext cx="1838904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63">
                  <a:extLst>
                    <a:ext uri="{9D8B030D-6E8A-4147-A177-3AD203B41FA5}">
                      <a16:colId xmlns:a16="http://schemas.microsoft.com/office/drawing/2014/main" val="208344642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88740548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52335984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027366949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56414446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86753607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99504888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998969056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512559"/>
                  </a:ext>
                </a:extLst>
              </a:tr>
            </a:tbl>
          </a:graphicData>
        </a:graphic>
      </p:graphicFrame>
      <p:sp>
        <p:nvSpPr>
          <p:cNvPr id="68" name="TextBox 67">
            <a:extLst>
              <a:ext uri="{FF2B5EF4-FFF2-40B4-BE49-F238E27FC236}">
                <a16:creationId xmlns:a16="http://schemas.microsoft.com/office/drawing/2014/main" id="{0DDC5433-CCF0-BE20-6A50-C8B1AFEA8783}"/>
              </a:ext>
            </a:extLst>
          </p:cNvPr>
          <p:cNvSpPr txBox="1"/>
          <p:nvPr/>
        </p:nvSpPr>
        <p:spPr>
          <a:xfrm>
            <a:off x="7527203" y="3489344"/>
            <a:ext cx="70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latin typeface="Calibri" panose="020F0502020204030204" pitchFamily="34" charset="0"/>
              </a:rPr>
              <a:t>(-1)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69" name="오른쪽 화살표 34">
            <a:extLst>
              <a:ext uri="{FF2B5EF4-FFF2-40B4-BE49-F238E27FC236}">
                <a16:creationId xmlns:a16="http://schemas.microsoft.com/office/drawing/2014/main" id="{0CC8E345-F81B-A7A5-BDDC-4CEBCA0F443B}"/>
              </a:ext>
            </a:extLst>
          </p:cNvPr>
          <p:cNvSpPr/>
          <p:nvPr/>
        </p:nvSpPr>
        <p:spPr>
          <a:xfrm>
            <a:off x="4802902" y="3480091"/>
            <a:ext cx="485108" cy="41386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6103171-4B80-7CC6-6A03-4EB9D5247924}"/>
              </a:ext>
            </a:extLst>
          </p:cNvPr>
          <p:cNvSpPr txBox="1"/>
          <p:nvPr/>
        </p:nvSpPr>
        <p:spPr>
          <a:xfrm>
            <a:off x="804296" y="3496467"/>
            <a:ext cx="75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-1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CDC71B7-DC25-445D-DCBA-7E6838FF8DD4}"/>
              </a:ext>
            </a:extLst>
          </p:cNvPr>
          <p:cNvSpPr txBox="1"/>
          <p:nvPr/>
        </p:nvSpPr>
        <p:spPr>
          <a:xfrm>
            <a:off x="2832725" y="3496466"/>
            <a:ext cx="1531895" cy="461665"/>
          </a:xfrm>
          <a:prstGeom prst="rect">
            <a:avLst/>
          </a:prstGeom>
          <a:noFill/>
          <a:ln w="5715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</a:rPr>
              <a:t>01111110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73" name="Equals 72">
            <a:extLst>
              <a:ext uri="{FF2B5EF4-FFF2-40B4-BE49-F238E27FC236}">
                <a16:creationId xmlns:a16="http://schemas.microsoft.com/office/drawing/2014/main" id="{3B1905A4-FF46-046A-4018-C9E20A493001}"/>
              </a:ext>
            </a:extLst>
          </p:cNvPr>
          <p:cNvSpPr/>
          <p:nvPr/>
        </p:nvSpPr>
        <p:spPr>
          <a:xfrm>
            <a:off x="1757489" y="3508847"/>
            <a:ext cx="568347" cy="436901"/>
          </a:xfrm>
          <a:prstGeom prst="mathEqual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Equals 73">
            <a:extLst>
              <a:ext uri="{FF2B5EF4-FFF2-40B4-BE49-F238E27FC236}">
                <a16:creationId xmlns:a16="http://schemas.microsoft.com/office/drawing/2014/main" id="{972909D0-9568-B319-B69E-897CC3AABC5D}"/>
              </a:ext>
            </a:extLst>
          </p:cNvPr>
          <p:cNvSpPr/>
          <p:nvPr/>
        </p:nvSpPr>
        <p:spPr>
          <a:xfrm>
            <a:off x="1757489" y="4057139"/>
            <a:ext cx="568347" cy="436901"/>
          </a:xfrm>
          <a:prstGeom prst="mathEqual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Equals 74">
            <a:extLst>
              <a:ext uri="{FF2B5EF4-FFF2-40B4-BE49-F238E27FC236}">
                <a16:creationId xmlns:a16="http://schemas.microsoft.com/office/drawing/2014/main" id="{166FF8AD-DF37-1E3C-8D63-7F678FC47009}"/>
              </a:ext>
            </a:extLst>
          </p:cNvPr>
          <p:cNvSpPr/>
          <p:nvPr/>
        </p:nvSpPr>
        <p:spPr>
          <a:xfrm>
            <a:off x="1757489" y="4619523"/>
            <a:ext cx="568347" cy="436901"/>
          </a:xfrm>
          <a:prstGeom prst="mathEqual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Equals 75">
            <a:extLst>
              <a:ext uri="{FF2B5EF4-FFF2-40B4-BE49-F238E27FC236}">
                <a16:creationId xmlns:a16="http://schemas.microsoft.com/office/drawing/2014/main" id="{6882D077-27D0-69E1-CAAF-974BC1B6558F}"/>
              </a:ext>
            </a:extLst>
          </p:cNvPr>
          <p:cNvSpPr/>
          <p:nvPr/>
        </p:nvSpPr>
        <p:spPr>
          <a:xfrm>
            <a:off x="1757489" y="5497567"/>
            <a:ext cx="568347" cy="436901"/>
          </a:xfrm>
          <a:prstGeom prst="mathEqual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Equals 76">
            <a:extLst>
              <a:ext uri="{FF2B5EF4-FFF2-40B4-BE49-F238E27FC236}">
                <a16:creationId xmlns:a16="http://schemas.microsoft.com/office/drawing/2014/main" id="{70D6CF04-F054-E95D-8C89-E395F1C6B2FF}"/>
              </a:ext>
            </a:extLst>
          </p:cNvPr>
          <p:cNvSpPr/>
          <p:nvPr/>
        </p:nvSpPr>
        <p:spPr>
          <a:xfrm>
            <a:off x="1757489" y="6056079"/>
            <a:ext cx="568347" cy="436901"/>
          </a:xfrm>
          <a:prstGeom prst="mathEqual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26E222DE-4CAA-C958-B075-4ED1EA01ABD3}"/>
              </a:ext>
            </a:extLst>
          </p:cNvPr>
          <p:cNvSpPr/>
          <p:nvPr/>
        </p:nvSpPr>
        <p:spPr>
          <a:xfrm>
            <a:off x="7571358" y="4535172"/>
            <a:ext cx="659986" cy="2034815"/>
          </a:xfrm>
          <a:prstGeom prst="roundRect">
            <a:avLst>
              <a:gd name="adj" fmla="val 902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723774E-8B8E-A475-B40E-389D1F472153}"/>
              </a:ext>
            </a:extLst>
          </p:cNvPr>
          <p:cNvSpPr txBox="1"/>
          <p:nvPr/>
        </p:nvSpPr>
        <p:spPr>
          <a:xfrm>
            <a:off x="8231342" y="3383037"/>
            <a:ext cx="9400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 err="1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바이어스된</a:t>
            </a:r>
            <a:endParaRPr lang="en-US" altLang="ko-KR" sz="1000" dirty="0">
              <a:solidFill>
                <a:schemeClr val="accent2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ko-KR" altLang="en-US" sz="1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지수를</a:t>
            </a:r>
            <a:endParaRPr lang="en-US" altLang="ko-KR" sz="1000" dirty="0">
              <a:solidFill>
                <a:schemeClr val="accent2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ko-KR" altLang="en-US" sz="1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저장하면</a:t>
            </a:r>
            <a:endParaRPr lang="en-US" altLang="ko-KR" sz="1000" dirty="0">
              <a:solidFill>
                <a:schemeClr val="accent2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endParaRPr lang="en-US" altLang="ko-KR" sz="1000" dirty="0">
              <a:solidFill>
                <a:schemeClr val="accent2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ko-KR" altLang="en-US" sz="1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의미하는 값의</a:t>
            </a:r>
            <a:endParaRPr lang="en-US" altLang="ko-KR" sz="1000" dirty="0">
              <a:solidFill>
                <a:schemeClr val="accent2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ko-KR" altLang="en-US" sz="1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크기 순서가</a:t>
            </a:r>
            <a:endParaRPr lang="en-US" altLang="ko-KR" sz="1000" dirty="0">
              <a:solidFill>
                <a:schemeClr val="accent2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endParaRPr lang="en-US" altLang="ko-KR" sz="1000" dirty="0">
              <a:solidFill>
                <a:schemeClr val="accent2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ko-KR" altLang="en-US" sz="1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저장된 값의</a:t>
            </a:r>
            <a:endParaRPr lang="en-US" altLang="ko-KR" sz="1000" dirty="0">
              <a:solidFill>
                <a:schemeClr val="accent2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ko-KR" altLang="en-US" sz="1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크기 순서와</a:t>
            </a:r>
            <a:endParaRPr lang="en-US" altLang="ko-KR" sz="1000" dirty="0">
              <a:solidFill>
                <a:schemeClr val="accent2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endParaRPr lang="en-US" sz="1000" dirty="0">
              <a:solidFill>
                <a:schemeClr val="accent2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ko-KR" altLang="en-US" sz="1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일치</a:t>
            </a:r>
            <a:endParaRPr lang="en-US" sz="1000" dirty="0">
              <a:solidFill>
                <a:schemeClr val="accent2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0C3A63DB-D601-16B9-AB3C-A1CC3C153BB9}"/>
              </a:ext>
            </a:extLst>
          </p:cNvPr>
          <p:cNvSpPr/>
          <p:nvPr/>
        </p:nvSpPr>
        <p:spPr>
          <a:xfrm>
            <a:off x="7571355" y="1975274"/>
            <a:ext cx="659987" cy="1991978"/>
          </a:xfrm>
          <a:prstGeom prst="roundRect">
            <a:avLst>
              <a:gd name="adj" fmla="val 902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L-Shape 81">
            <a:extLst>
              <a:ext uri="{FF2B5EF4-FFF2-40B4-BE49-F238E27FC236}">
                <a16:creationId xmlns:a16="http://schemas.microsoft.com/office/drawing/2014/main" id="{AAB4F9AC-1EEE-478B-9661-A94F5582C88C}"/>
              </a:ext>
            </a:extLst>
          </p:cNvPr>
          <p:cNvSpPr/>
          <p:nvPr/>
        </p:nvSpPr>
        <p:spPr>
          <a:xfrm rot="8061390">
            <a:off x="7589496" y="4094501"/>
            <a:ext cx="638461" cy="664452"/>
          </a:xfrm>
          <a:prstGeom prst="corner">
            <a:avLst>
              <a:gd name="adj1" fmla="val 29233"/>
              <a:gd name="adj2" fmla="val 29485"/>
            </a:avLst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E4BB9D07-32DE-0236-3F2E-B0EA01A572D2}"/>
              </a:ext>
            </a:extLst>
          </p:cNvPr>
          <p:cNvSpPr/>
          <p:nvPr/>
        </p:nvSpPr>
        <p:spPr>
          <a:xfrm>
            <a:off x="5594400" y="1975274"/>
            <a:ext cx="1916934" cy="1991978"/>
          </a:xfrm>
          <a:prstGeom prst="roundRect">
            <a:avLst>
              <a:gd name="adj" fmla="val 4128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A02DE207-598D-F9A4-0EA2-016023F3DE0D}"/>
              </a:ext>
            </a:extLst>
          </p:cNvPr>
          <p:cNvSpPr/>
          <p:nvPr/>
        </p:nvSpPr>
        <p:spPr>
          <a:xfrm>
            <a:off x="5594400" y="4557836"/>
            <a:ext cx="1916934" cy="1991978"/>
          </a:xfrm>
          <a:prstGeom prst="roundRect">
            <a:avLst>
              <a:gd name="adj" fmla="val 412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L-Shape 84">
            <a:extLst>
              <a:ext uri="{FF2B5EF4-FFF2-40B4-BE49-F238E27FC236}">
                <a16:creationId xmlns:a16="http://schemas.microsoft.com/office/drawing/2014/main" id="{95949FB3-0FE3-521E-516E-F3FF33202E7E}"/>
              </a:ext>
            </a:extLst>
          </p:cNvPr>
          <p:cNvSpPr/>
          <p:nvPr/>
        </p:nvSpPr>
        <p:spPr>
          <a:xfrm rot="8061390">
            <a:off x="6259580" y="4097767"/>
            <a:ext cx="638461" cy="664452"/>
          </a:xfrm>
          <a:prstGeom prst="corner">
            <a:avLst>
              <a:gd name="adj1" fmla="val 29233"/>
              <a:gd name="adj2" fmla="val 29485"/>
            </a:avLst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5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/>
      <p:bldP spid="80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>
                <a:latin typeface="YD2002" panose="02020603020101020101" pitchFamily="18" charset="-127"/>
                <a:ea typeface="YD2002" panose="02020603020101020101" pitchFamily="18" charset="-127"/>
              </a:rPr>
              <a:t>1. </a:t>
            </a:r>
            <a:r>
              <a:rPr lang="ko-KR" altLang="en-US" dirty="0">
                <a:latin typeface="YD2002" panose="02020603020101020101" pitchFamily="18" charset="-127"/>
                <a:ea typeface="YD2002" panose="02020603020101020101" pitchFamily="18" charset="-127"/>
              </a:rPr>
              <a:t>수치 데이터의 표현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92000" y="2711550"/>
            <a:ext cx="7560000" cy="955986"/>
          </a:xfrm>
          <a:prstGeom prst="rect">
            <a:avLst/>
          </a:prstGeom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tIns="180000" rIns="180000" bIns="180000" rtlCol="0">
            <a:spAutoFit/>
          </a:bodyPr>
          <a:lstStyle/>
          <a:p>
            <a:pPr marL="457200" indent="-366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YD여고시절M 30" panose="02020603020101020101" pitchFamily="18" charset="-127"/>
                <a:ea typeface="YD여고시절M 30" panose="02020603020101020101" pitchFamily="18" charset="-127"/>
              </a:rPr>
              <a:t>수치 데이터의 표현 원리를 설명할 수 있다</a:t>
            </a:r>
            <a:r>
              <a:rPr lang="en-US" altLang="ko-KR" sz="2800" dirty="0">
                <a:latin typeface="YD여고시절M 30" panose="02020603020101020101" pitchFamily="18" charset="-127"/>
                <a:ea typeface="YD여고시절M 30" panose="02020603020101020101" pitchFamily="18" charset="-127"/>
              </a:rPr>
              <a:t>.</a:t>
            </a:r>
            <a:endParaRPr lang="ko-KR" altLang="en-US" sz="2800" dirty="0">
              <a:latin typeface="YD여고시절M 30" panose="02020603020101020101" pitchFamily="18" charset="-127"/>
              <a:ea typeface="YD여고시절M 30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0277" y="1824139"/>
            <a:ext cx="2523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&lt; </a:t>
            </a:r>
            <a:r>
              <a:rPr lang="ko-KR" altLang="en-US" sz="36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학습 목표</a:t>
            </a:r>
            <a:r>
              <a:rPr lang="en-US" altLang="ko-KR" sz="36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&gt;</a:t>
            </a:r>
            <a:endParaRPr lang="ko-KR" altLang="en-US" sz="36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59039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1. </a:t>
            </a:r>
            <a:r>
              <a:rPr lang="ko-KR" altLang="en-US"/>
              <a:t>수치 데이터의 표현 </a:t>
            </a:r>
            <a:r>
              <a:rPr lang="en-US" altLang="ko-KR"/>
              <a:t>(p.19)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40</a:t>
            </a:fld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28200" y="1492610"/>
            <a:ext cx="788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예제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 -123.25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를 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4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바이트 부동 소수점 형식으로 표현</a:t>
            </a:r>
            <a:endParaRPr lang="ko-KR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25688" y="2215884"/>
            <a:ext cx="7989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①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10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-123.25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를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진수로 변환</a:t>
            </a:r>
            <a:endParaRPr lang="en-US" altLang="ko-KR" sz="24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2684" y="2877603"/>
            <a:ext cx="4558633" cy="281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123</a:t>
            </a:r>
            <a:r>
              <a:rPr lang="en-US" altLang="ko-KR" sz="24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(10)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= 1111011</a:t>
            </a:r>
            <a:r>
              <a:rPr lang="en-US" altLang="ko-KR" sz="24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</a:p>
          <a:p>
            <a:pPr algn="ctr">
              <a:lnSpc>
                <a:spcPct val="150000"/>
              </a:lnSpc>
            </a:pP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0.25</a:t>
            </a:r>
            <a:r>
              <a:rPr lang="en-US" altLang="ko-KR" sz="24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(10)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= 0.01</a:t>
            </a:r>
            <a:r>
              <a:rPr lang="en-US" altLang="ko-KR" sz="24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</a:p>
          <a:p>
            <a:pPr algn="ctr">
              <a:lnSpc>
                <a:spcPct val="150000"/>
              </a:lnSpc>
            </a:pPr>
            <a:endParaRPr lang="en-US" altLang="ko-KR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따라서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-123.25</a:t>
            </a:r>
            <a:r>
              <a:rPr lang="en-US" altLang="ko-KR" sz="24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(10)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= -111011.01</a:t>
            </a:r>
            <a:r>
              <a:rPr lang="en-US" altLang="ko-KR" sz="24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81801" y="6093354"/>
            <a:ext cx="218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(1.1.3 </a:t>
            </a:r>
            <a:r>
              <a:rPr lang="ko-KR" altLang="en-US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진법</a:t>
            </a:r>
            <a:r>
              <a:rPr lang="en-US" altLang="ko-KR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ko-KR" altLang="en-US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변환 참조</a:t>
            </a:r>
            <a:r>
              <a:rPr lang="en-US" altLang="ko-KR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  <a:endParaRPr lang="ko-KR" altLang="en-US" dirty="0">
              <a:solidFill>
                <a:srgbClr val="996633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997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수치 데이터의 표현 </a:t>
            </a:r>
            <a:r>
              <a:rPr lang="en-US" altLang="ko-KR" dirty="0"/>
              <a:t>(p.19)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41</a:t>
            </a:fld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28200" y="1492610"/>
            <a:ext cx="788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예제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 -123.25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를 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4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바이트 부동 소수점 형식으로 표현</a:t>
            </a:r>
            <a:endParaRPr lang="ko-KR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25688" y="2215884"/>
            <a:ext cx="7989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② 정규화</a:t>
            </a:r>
            <a:endParaRPr lang="en-US" altLang="ko-KR" sz="24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50703" y="2773569"/>
            <a:ext cx="2125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-1111011.01  =</a:t>
            </a:r>
            <a:endParaRPr lang="en-US" altLang="ko-KR" sz="2400" baseline="-25000" dirty="0">
              <a:solidFill>
                <a:srgbClr val="0070C0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688" y="3917543"/>
            <a:ext cx="7989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③ 부호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지수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가수 부분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값 계산</a:t>
            </a:r>
            <a:endParaRPr lang="en-US" altLang="ko-KR" sz="24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0423" y="4490616"/>
            <a:ext cx="48095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· 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부호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-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→</a:t>
            </a:r>
            <a:r>
              <a:rPr lang="en-US" altLang="ko-KR" sz="2400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· 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지수 </a:t>
            </a:r>
            <a:r>
              <a:rPr lang="en-US" altLang="ko-KR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6 + 127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→ </a:t>
            </a:r>
            <a:r>
              <a:rPr lang="en-US" altLang="ko-KR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110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· 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가수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11101101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→ </a:t>
            </a:r>
            <a:r>
              <a:rPr lang="ko-KR" altLang="en-US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그대로 저장</a:t>
            </a:r>
            <a:endParaRPr lang="en-US" altLang="ko-KR" sz="2400" baseline="-25000" dirty="0">
              <a:solidFill>
                <a:schemeClr val="accent5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6507" y="5182474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+ 1111111</a:t>
            </a:r>
            <a:endParaRPr lang="ko-KR" altLang="en-US" sz="2400" baseline="-25000" dirty="0">
              <a:solidFill>
                <a:schemeClr val="accent5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75616" y="2773568"/>
            <a:ext cx="2358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-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1.</a:t>
            </a:r>
            <a:r>
              <a:rPr lang="en-US" altLang="ko-KR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11101101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×2</a:t>
            </a:r>
            <a:r>
              <a:rPr lang="en-US" altLang="ko-KR" sz="2400" baseline="300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6</a:t>
            </a:r>
            <a:endParaRPr lang="ko-KR" altLang="en-US" sz="2400" dirty="0">
              <a:solidFill>
                <a:schemeClr val="accent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8397" y="4299867"/>
            <a:ext cx="1631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dirty="0">
                <a:latin typeface="Calibri" panose="020F0502020204030204" pitchFamily="34" charset="0"/>
              </a:rPr>
              <a:t>110</a:t>
            </a:r>
            <a:endParaRPr lang="ko-KR" altLang="en-US" sz="3200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8399" y="4709204"/>
            <a:ext cx="1631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dirty="0">
                <a:latin typeface="Calibri" panose="020F0502020204030204" pitchFamily="34" charset="0"/>
              </a:rPr>
              <a:t>1111111</a:t>
            </a:r>
            <a:endParaRPr lang="ko-KR" altLang="en-US" sz="3200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46504" y="4695357"/>
            <a:ext cx="562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dirty="0">
                <a:latin typeface="Calibri" panose="020F0502020204030204" pitchFamily="34" charset="0"/>
              </a:rPr>
              <a:t>+</a:t>
            </a:r>
            <a:endParaRPr lang="ko-KR" altLang="en-US" sz="3200" dirty="0">
              <a:latin typeface="Calibri" panose="020F0502020204030204" pitchFamily="34" charset="0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 flipV="1">
            <a:off x="5927494" y="5327600"/>
            <a:ext cx="216000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20039" y="5284126"/>
            <a:ext cx="49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5"/>
                </a:solidFill>
                <a:latin typeface="Calibri" panose="020F0502020204030204" pitchFamily="34" charset="0"/>
              </a:rPr>
              <a:t>1</a:t>
            </a:r>
            <a:endParaRPr lang="ko-KR" altLang="en-US" sz="3200" dirty="0">
              <a:solidFill>
                <a:schemeClr val="accent5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37048" y="3992973"/>
            <a:ext cx="25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FF0000"/>
                </a:solidFill>
                <a:latin typeface="Calibri" panose="020F0502020204030204" pitchFamily="34" charset="0"/>
              </a:rPr>
              <a:t>0</a:t>
            </a:r>
            <a:endParaRPr lang="ko-KR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14624" y="5284126"/>
            <a:ext cx="49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5"/>
                </a:solidFill>
                <a:latin typeface="Calibri" panose="020F0502020204030204" pitchFamily="34" charset="0"/>
              </a:rPr>
              <a:t>0</a:t>
            </a:r>
            <a:endParaRPr lang="ko-KR" altLang="en-US" sz="3200" dirty="0">
              <a:solidFill>
                <a:schemeClr val="accent5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31673" y="3992973"/>
            <a:ext cx="25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endParaRPr lang="ko-KR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11075" y="5284126"/>
            <a:ext cx="49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5"/>
                </a:solidFill>
                <a:latin typeface="Calibri" panose="020F0502020204030204" pitchFamily="34" charset="0"/>
              </a:rPr>
              <a:t>1</a:t>
            </a:r>
            <a:endParaRPr lang="ko-KR" altLang="en-US" sz="3200" dirty="0">
              <a:solidFill>
                <a:schemeClr val="accent5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10673" y="5284126"/>
            <a:ext cx="49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5"/>
                </a:solidFill>
                <a:latin typeface="Calibri" panose="020F0502020204030204" pitchFamily="34" charset="0"/>
              </a:rPr>
              <a:t>0</a:t>
            </a:r>
            <a:endParaRPr lang="ko-KR" altLang="en-US" sz="3200" dirty="0">
              <a:solidFill>
                <a:schemeClr val="accent5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84596" y="5284126"/>
            <a:ext cx="49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5"/>
                </a:solidFill>
                <a:latin typeface="Calibri" panose="020F0502020204030204" pitchFamily="34" charset="0"/>
              </a:rPr>
              <a:t>0</a:t>
            </a:r>
            <a:endParaRPr lang="ko-KR" altLang="en-US" sz="3200" dirty="0">
              <a:solidFill>
                <a:schemeClr val="accent5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24545" y="3992973"/>
            <a:ext cx="25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endParaRPr lang="ko-KR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19170" y="3992973"/>
            <a:ext cx="25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endParaRPr lang="ko-KR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21061" y="3992973"/>
            <a:ext cx="25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endParaRPr lang="ko-KR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79181" y="5284126"/>
            <a:ext cx="49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5"/>
                </a:solidFill>
                <a:latin typeface="Calibri" panose="020F0502020204030204" pitchFamily="34" charset="0"/>
              </a:rPr>
              <a:t>0</a:t>
            </a:r>
            <a:endParaRPr lang="ko-KR" altLang="en-US" sz="3200" dirty="0">
              <a:solidFill>
                <a:schemeClr val="accent5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01327" y="3992973"/>
            <a:ext cx="25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endParaRPr lang="ko-KR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57466" y="5284126"/>
            <a:ext cx="49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5"/>
                </a:solidFill>
                <a:latin typeface="Calibri" panose="020F0502020204030204" pitchFamily="34" charset="0"/>
              </a:rPr>
              <a:t>0</a:t>
            </a:r>
            <a:endParaRPr lang="ko-KR" altLang="en-US" sz="3200" dirty="0">
              <a:solidFill>
                <a:schemeClr val="accent5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99585" y="3992973"/>
            <a:ext cx="25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endParaRPr lang="ko-KR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35930" y="5284126"/>
            <a:ext cx="49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5"/>
                </a:solidFill>
                <a:latin typeface="Calibri" panose="020F0502020204030204" pitchFamily="34" charset="0"/>
              </a:rPr>
              <a:t>1</a:t>
            </a:r>
            <a:endParaRPr lang="ko-KR" altLang="en-US" sz="3200" dirty="0">
              <a:solidFill>
                <a:schemeClr val="accent5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7791342" y="4334910"/>
            <a:ext cx="242469" cy="879728"/>
          </a:xfrm>
          <a:prstGeom prst="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7580223" y="3992973"/>
            <a:ext cx="242469" cy="1221665"/>
          </a:xfrm>
          <a:prstGeom prst="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7371117" y="3992973"/>
            <a:ext cx="242469" cy="1221665"/>
          </a:xfrm>
          <a:prstGeom prst="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7171293" y="3992973"/>
            <a:ext cx="242469" cy="1221665"/>
          </a:xfrm>
          <a:prstGeom prst="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6951929" y="3992973"/>
            <a:ext cx="242469" cy="1221665"/>
          </a:xfrm>
          <a:prstGeom prst="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6751055" y="3992973"/>
            <a:ext cx="242469" cy="1221665"/>
          </a:xfrm>
          <a:prstGeom prst="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6560449" y="3992973"/>
            <a:ext cx="242469" cy="1221665"/>
          </a:xfrm>
          <a:prstGeom prst="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6349438" y="3992973"/>
            <a:ext cx="242469" cy="1221665"/>
          </a:xfrm>
          <a:prstGeom prst="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33606" y="5773573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(133)</a:t>
            </a:r>
            <a:endParaRPr lang="ko-KR" altLang="en-US" dirty="0">
              <a:solidFill>
                <a:srgbClr val="996633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17770" y="5489979"/>
            <a:ext cx="386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(6)</a:t>
            </a:r>
            <a:endParaRPr lang="ko-KR" altLang="en-US" sz="1200" dirty="0">
              <a:solidFill>
                <a:srgbClr val="996633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43504" y="5489979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(127)</a:t>
            </a:r>
            <a:endParaRPr lang="ko-KR" altLang="en-US" sz="1200" dirty="0">
              <a:solidFill>
                <a:srgbClr val="996633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903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15" grpId="0"/>
      <p:bldP spid="16" grpId="0"/>
      <p:bldP spid="17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/>
      <p:bldP spid="46" grpId="0"/>
      <p:bldP spid="4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1. </a:t>
            </a:r>
            <a:r>
              <a:rPr lang="ko-KR" altLang="en-US"/>
              <a:t>수치 데이터의 표현 </a:t>
            </a:r>
            <a:r>
              <a:rPr lang="en-US" altLang="ko-KR"/>
              <a:t>(p.19)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42</a:t>
            </a:fld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28200" y="1492610"/>
            <a:ext cx="788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예제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 -123.25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를 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4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바이트 부동 소수점 형식으로 표현</a:t>
            </a:r>
            <a:endParaRPr lang="ko-KR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25688" y="2215884"/>
            <a:ext cx="7989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④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4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바이트로 표현</a:t>
            </a:r>
            <a:endParaRPr lang="en-US" altLang="ko-KR" sz="24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894200" y="3845825"/>
          <a:ext cx="7355616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63">
                  <a:extLst>
                    <a:ext uri="{9D8B030D-6E8A-4147-A177-3AD203B41FA5}">
                      <a16:colId xmlns:a16="http://schemas.microsoft.com/office/drawing/2014/main" val="26773792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62629041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40169865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6770889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8755565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18033740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5305666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783426175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45838980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4580035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82171379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39505039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332203735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1037644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0791804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50116093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23943741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956368969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99486920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20381875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474629636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62557318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91340069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60873981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36368326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4127181655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4180940696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23760131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55440841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69503137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55140206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850119719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814148"/>
                  </a:ext>
                </a:extLst>
              </a:tr>
            </a:tbl>
          </a:graphicData>
        </a:graphic>
      </p:graphicFrame>
      <p:sp>
        <p:nvSpPr>
          <p:cNvPr id="10" name="오른쪽 중괄호 9"/>
          <p:cNvSpPr/>
          <p:nvPr/>
        </p:nvSpPr>
        <p:spPr>
          <a:xfrm rot="5400000">
            <a:off x="1794950" y="3963563"/>
            <a:ext cx="475915" cy="1632857"/>
          </a:xfrm>
          <a:prstGeom prst="rightBrace">
            <a:avLst>
              <a:gd name="adj1" fmla="val 50001"/>
              <a:gd name="adj2" fmla="val 50000"/>
            </a:avLst>
          </a:prstGeom>
          <a:ln w="28575">
            <a:solidFill>
              <a:srgbClr val="0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/>
          <p:cNvCxnSpPr/>
          <p:nvPr/>
        </p:nvCxnSpPr>
        <p:spPr>
          <a:xfrm>
            <a:off x="1012277" y="4542028"/>
            <a:ext cx="0" cy="603788"/>
          </a:xfrm>
          <a:prstGeom prst="straightConnector1">
            <a:avLst/>
          </a:prstGeom>
          <a:ln w="28575">
            <a:solidFill>
              <a:srgbClr val="000000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7201" y="529527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부호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31239" y="5290492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가수 부분</a:t>
            </a:r>
          </a:p>
        </p:txBody>
      </p:sp>
      <p:sp>
        <p:nvSpPr>
          <p:cNvPr id="16" name="오른쪽 중괄호 15"/>
          <p:cNvSpPr/>
          <p:nvPr/>
        </p:nvSpPr>
        <p:spPr>
          <a:xfrm rot="5400000">
            <a:off x="5393580" y="2259048"/>
            <a:ext cx="475915" cy="5041889"/>
          </a:xfrm>
          <a:prstGeom prst="rightBrace">
            <a:avLst>
              <a:gd name="adj1" fmla="val 50001"/>
              <a:gd name="adj2" fmla="val 50000"/>
            </a:avLst>
          </a:prstGeom>
          <a:ln w="28575">
            <a:solidFill>
              <a:srgbClr val="0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535014" y="5290492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지수 부분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8037" y="5969841"/>
            <a:ext cx="5767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지수 부분은 오른쪽부터 채우고</a:t>
            </a:r>
            <a:r>
              <a:rPr lang="en-US" altLang="ko-KR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가수 부분은 왼쪽부터 채움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92831" y="2757263"/>
            <a:ext cx="2358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-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1.</a:t>
            </a:r>
            <a:r>
              <a:rPr lang="en-US" altLang="ko-KR" sz="2400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11101101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×2</a:t>
            </a:r>
            <a:r>
              <a:rPr lang="en-US" altLang="ko-KR" sz="2400" baseline="30000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6</a:t>
            </a:r>
            <a:endParaRPr lang="ko-KR" altLang="en-US" sz="2400" dirty="0"/>
          </a:p>
        </p:txBody>
      </p:sp>
      <p:cxnSp>
        <p:nvCxnSpPr>
          <p:cNvPr id="23" name="직선 화살표 연결선 22"/>
          <p:cNvCxnSpPr/>
          <p:nvPr/>
        </p:nvCxnSpPr>
        <p:spPr>
          <a:xfrm flipH="1">
            <a:off x="1125305" y="3082127"/>
            <a:ext cx="2357740" cy="618056"/>
          </a:xfrm>
          <a:prstGeom prst="straightConnector1">
            <a:avLst/>
          </a:prstGeom>
          <a:ln w="19050">
            <a:solidFill>
              <a:srgbClr val="996633">
                <a:alpha val="69804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 flipH="1">
            <a:off x="2743200" y="3001705"/>
            <a:ext cx="2725447" cy="698478"/>
          </a:xfrm>
          <a:prstGeom prst="straightConnector1">
            <a:avLst/>
          </a:prstGeom>
          <a:ln w="19050">
            <a:solidFill>
              <a:srgbClr val="996633">
                <a:alpha val="69804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 flipH="1">
            <a:off x="3994951" y="3184106"/>
            <a:ext cx="435008" cy="482324"/>
          </a:xfrm>
          <a:prstGeom prst="straightConnector1">
            <a:avLst/>
          </a:prstGeom>
          <a:ln w="19050">
            <a:solidFill>
              <a:srgbClr val="996633">
                <a:alpha val="69804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23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1. </a:t>
            </a:r>
            <a:r>
              <a:rPr lang="ko-KR" altLang="en-US"/>
              <a:t>수치 데이터의 표현 </a:t>
            </a:r>
            <a:r>
              <a:rPr lang="en-US" altLang="ko-KR"/>
              <a:t>(p.19)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43</a:t>
            </a:fld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28200" y="1492610"/>
            <a:ext cx="788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예제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 -123.25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를 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4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바이트 부동 소수점 형식으로 표현</a:t>
            </a:r>
            <a:endParaRPr lang="ko-KR" altLang="en-US" sz="2800" dirty="0"/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894200" y="2453061"/>
          <a:ext cx="7355616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63">
                  <a:extLst>
                    <a:ext uri="{9D8B030D-6E8A-4147-A177-3AD203B41FA5}">
                      <a16:colId xmlns:a16="http://schemas.microsoft.com/office/drawing/2014/main" val="26773792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62629041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40169865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6770889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8755565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18033740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5305666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783426175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45838980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4580035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82171379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39505039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332203735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1037644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0791804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50116093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23943741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956368969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99486920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20381875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474629636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62557318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91340069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60873981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36368326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4127181655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4180940696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23760131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55440841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69503137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55140206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850119719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0</a:t>
                      </a:r>
                      <a:endParaRPr kumimoji="0" lang="ko-KR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0</a:t>
                      </a:r>
                      <a:endParaRPr kumimoji="0" lang="ko-KR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0</a:t>
                      </a:r>
                      <a:endParaRPr kumimoji="0" lang="ko-KR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0</a:t>
                      </a:r>
                      <a:endParaRPr kumimoji="0" lang="ko-KR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0</a:t>
                      </a:r>
                      <a:endParaRPr kumimoji="0" lang="ko-KR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0</a:t>
                      </a:r>
                      <a:endParaRPr kumimoji="0" lang="ko-KR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0</a:t>
                      </a:r>
                      <a:endParaRPr kumimoji="0" lang="ko-KR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0</a:t>
                      </a:r>
                      <a:endParaRPr kumimoji="0" lang="ko-KR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0</a:t>
                      </a:r>
                      <a:endParaRPr kumimoji="0" lang="ko-KR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0</a:t>
                      </a:r>
                      <a:endParaRPr kumimoji="0" lang="ko-KR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0</a:t>
                      </a:r>
                      <a:endParaRPr kumimoji="0" lang="ko-KR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0</a:t>
                      </a:r>
                      <a:endParaRPr kumimoji="0" lang="ko-KR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0</a:t>
                      </a:r>
                      <a:endParaRPr kumimoji="0" lang="ko-KR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0</a:t>
                      </a:r>
                      <a:endParaRPr kumimoji="0" lang="ko-KR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0</a:t>
                      </a:r>
                      <a:endParaRPr kumimoji="0" lang="ko-KR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0</a:t>
                      </a:r>
                      <a:endParaRPr kumimoji="0" lang="ko-KR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0</a:t>
                      </a:r>
                      <a:endParaRPr kumimoji="0" lang="ko-KR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0</a:t>
                      </a:r>
                      <a:endParaRPr kumimoji="0" lang="ko-KR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0</a:t>
                      </a:r>
                      <a:endParaRPr kumimoji="0" lang="ko-KR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814148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03860" y="3435928"/>
            <a:ext cx="713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따라서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, -123.25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(10)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를</a:t>
            </a:r>
            <a:endParaRPr lang="en-US" altLang="ko-KR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4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바이트 부동 소수점 데이터 형식으로 표현하면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..</a:t>
            </a:r>
            <a:endParaRPr lang="en-US" altLang="ko-KR" sz="28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80741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1  10000101  11101101000000000000000</a:t>
            </a:r>
            <a:endParaRPr lang="en-US" altLang="ko-KR" sz="32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13731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 </a:t>
            </a:r>
            <a:r>
              <a:rPr lang="ko-KR" altLang="en-US" dirty="0"/>
              <a:t>디지털 정보의 연산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수치 데이터의 표현</a:t>
            </a:r>
            <a:endParaRPr lang="en-US" altLang="ko-KR" dirty="0"/>
          </a:p>
          <a:p>
            <a:r>
              <a:rPr lang="en-US" altLang="ko-K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2. 2</a:t>
            </a:r>
            <a:r>
              <a:rPr lang="ko-KR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진수의 연산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92688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>
                <a:latin typeface="YD2002" panose="02020603020101020101" pitchFamily="18" charset="-127"/>
                <a:ea typeface="YD2002" panose="02020603020101020101" pitchFamily="18" charset="-127"/>
              </a:rPr>
              <a:t>2. 2</a:t>
            </a:r>
            <a:r>
              <a:rPr lang="ko-KR" altLang="en-US" dirty="0">
                <a:latin typeface="YD2002" panose="02020603020101020101" pitchFamily="18" charset="-127"/>
                <a:ea typeface="YD2002" panose="02020603020101020101" pitchFamily="18" charset="-127"/>
              </a:rPr>
              <a:t>진수의 연산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t>45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92000" y="2711550"/>
            <a:ext cx="7560000" cy="2302508"/>
          </a:xfrm>
          <a:prstGeom prst="rect">
            <a:avLst/>
          </a:prstGeom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tIns="180000" rIns="180000" bIns="180000" rtlCol="0">
            <a:spAutoFit/>
          </a:bodyPr>
          <a:lstStyle/>
          <a:p>
            <a:pPr marL="457200" indent="-366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YD여고시절M 30" panose="02020603020101020101" pitchFamily="18" charset="-127"/>
                <a:ea typeface="YD여고시절M 30" panose="02020603020101020101" pitchFamily="18" charset="-127"/>
              </a:rPr>
              <a:t>2</a:t>
            </a:r>
            <a:r>
              <a:rPr lang="ko-KR" altLang="en-US" sz="2800" dirty="0">
                <a:latin typeface="YD여고시절M 30" panose="02020603020101020101" pitchFamily="18" charset="-127"/>
                <a:ea typeface="YD여고시절M 30" panose="02020603020101020101" pitchFamily="18" charset="-127"/>
              </a:rPr>
              <a:t>진수의 덧셈 연산 처리 원리를 설명할 수 있다</a:t>
            </a:r>
            <a:r>
              <a:rPr lang="en-US" altLang="ko-KR" sz="2800" dirty="0">
                <a:latin typeface="YD여고시절M 30" panose="02020603020101020101" pitchFamily="18" charset="-127"/>
                <a:ea typeface="YD여고시절M 30" panose="02020603020101020101" pitchFamily="18" charset="-127"/>
              </a:rPr>
              <a:t>.</a:t>
            </a:r>
          </a:p>
          <a:p>
            <a:pPr marL="457200" indent="-366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YD여고시절M 30" panose="02020603020101020101" pitchFamily="18" charset="-127"/>
                <a:ea typeface="YD여고시절M 30" panose="02020603020101020101" pitchFamily="18" charset="-127"/>
              </a:rPr>
              <a:t>2</a:t>
            </a:r>
            <a:r>
              <a:rPr lang="ko-KR" altLang="en-US" sz="2800" dirty="0">
                <a:latin typeface="YD여고시절M 30" panose="02020603020101020101" pitchFamily="18" charset="-127"/>
                <a:ea typeface="YD여고시절M 30" panose="02020603020101020101" pitchFamily="18" charset="-127"/>
              </a:rPr>
              <a:t>진수의 뺄셈 연산 처리 원리를 설명할 수 있다</a:t>
            </a:r>
            <a:r>
              <a:rPr lang="en-US" altLang="ko-KR" sz="2800" dirty="0">
                <a:latin typeface="YD여고시절M 30" panose="02020603020101020101" pitchFamily="18" charset="-127"/>
                <a:ea typeface="YD여고시절M 30" panose="02020603020101020101" pitchFamily="18" charset="-127"/>
              </a:rPr>
              <a:t>.</a:t>
            </a:r>
          </a:p>
          <a:p>
            <a:pPr marL="457200" indent="-366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YD여고시절M 30" panose="02020603020101020101" pitchFamily="18" charset="-127"/>
                <a:ea typeface="YD여고시절M 30" panose="02020603020101020101" pitchFamily="18" charset="-127"/>
              </a:rPr>
              <a:t>2</a:t>
            </a:r>
            <a:r>
              <a:rPr lang="ko-KR" altLang="en-US" sz="2800" dirty="0">
                <a:latin typeface="YD여고시절M 30" panose="02020603020101020101" pitchFamily="18" charset="-127"/>
                <a:ea typeface="YD여고시절M 30" panose="02020603020101020101" pitchFamily="18" charset="-127"/>
              </a:rPr>
              <a:t>진수의 곱셈 연산 처리 원리를 설명할 수 있다</a:t>
            </a:r>
            <a:r>
              <a:rPr lang="en-US" altLang="ko-KR" sz="2800" dirty="0">
                <a:latin typeface="YD여고시절M 30" panose="02020603020101020101" pitchFamily="18" charset="-127"/>
                <a:ea typeface="YD여고시절M 30" panose="02020603020101020101" pitchFamily="18" charset="-127"/>
              </a:rPr>
              <a:t>.</a:t>
            </a:r>
            <a:endParaRPr lang="ko-KR" altLang="en-US" sz="2800" dirty="0">
              <a:latin typeface="YD여고시절M 30" panose="02020603020101020101" pitchFamily="18" charset="-127"/>
              <a:ea typeface="YD여고시절M 30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0277" y="1824139"/>
            <a:ext cx="2523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&lt; </a:t>
            </a:r>
            <a:r>
              <a:rPr lang="ko-KR" altLang="en-US" sz="36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학습 목표</a:t>
            </a:r>
            <a:r>
              <a:rPr lang="en-US" altLang="ko-KR" sz="36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&gt;</a:t>
            </a:r>
            <a:endParaRPr lang="ko-KR" altLang="en-US" sz="36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98795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2. 2</a:t>
            </a:r>
            <a:r>
              <a:rPr lang="ko-KR" altLang="en-US" dirty="0"/>
              <a:t>진수의 연산 </a:t>
            </a:r>
            <a:r>
              <a:rPr lang="en-US" altLang="ko-KR" dirty="0"/>
              <a:t>(p.23)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덧셈</a:t>
            </a:r>
            <a:endParaRPr lang="en-US" altLang="ko-KR" dirty="0"/>
          </a:p>
          <a:p>
            <a:pPr lvl="1"/>
            <a:r>
              <a:rPr lang="ko-KR" altLang="en-US" dirty="0"/>
              <a:t>최하위 자리부터 같은 자리의 수끼리 더함</a:t>
            </a:r>
            <a:endParaRPr lang="en-US" altLang="ko-KR" dirty="0"/>
          </a:p>
          <a:p>
            <a:pPr marL="914400" lvl="2" indent="0">
              <a:buNone/>
            </a:pPr>
            <a:r>
              <a:rPr lang="ko-KR" altLang="en-US" dirty="0"/>
              <a:t>☞ 더한 결과가 </a:t>
            </a:r>
            <a:r>
              <a:rPr lang="en-US" altLang="ko-KR" dirty="0"/>
              <a:t>2</a:t>
            </a:r>
            <a:r>
              <a:rPr lang="ko-KR" altLang="en-US" dirty="0"/>
              <a:t>이상이면 자리 올림 수 발생</a:t>
            </a:r>
            <a:endParaRPr lang="en-US" altLang="ko-KR" dirty="0"/>
          </a:p>
          <a:p>
            <a:pPr marL="914400" lvl="2" indent="0">
              <a:buNone/>
            </a:pPr>
            <a:r>
              <a:rPr lang="ko-KR" altLang="en-US" dirty="0"/>
              <a:t>     예</a:t>
            </a:r>
            <a:r>
              <a:rPr lang="en-US" altLang="ko-KR" dirty="0"/>
              <a:t>) 1</a:t>
            </a:r>
            <a:r>
              <a:rPr lang="en-US" altLang="ko-KR" baseline="-25000" dirty="0"/>
              <a:t>(2)</a:t>
            </a:r>
            <a:r>
              <a:rPr lang="en-US" altLang="ko-KR" dirty="0"/>
              <a:t> + 1</a:t>
            </a:r>
            <a:r>
              <a:rPr lang="en-US" altLang="ko-KR" baseline="-25000" dirty="0"/>
              <a:t>(2)</a:t>
            </a:r>
            <a:r>
              <a:rPr lang="en-US" altLang="ko-KR" dirty="0"/>
              <a:t> = 10</a:t>
            </a:r>
            <a:r>
              <a:rPr lang="en-US" altLang="ko-KR" baseline="-25000" dirty="0"/>
              <a:t>(2)</a:t>
            </a:r>
            <a:r>
              <a:rPr lang="en-US" altLang="ko-KR" dirty="0"/>
              <a:t> </a:t>
            </a:r>
            <a:r>
              <a:rPr lang="ko-KR" altLang="en-US" dirty="0"/>
              <a:t>이 되어 바로 위 자리로 </a:t>
            </a:r>
            <a:r>
              <a:rPr lang="en-US" altLang="ko-KR" dirty="0"/>
              <a:t>1</a:t>
            </a:r>
            <a:r>
              <a:rPr lang="ko-KR" altLang="en-US" dirty="0"/>
              <a:t>이 올라감</a:t>
            </a:r>
            <a:endParaRPr lang="en-US" altLang="ko-KR" dirty="0"/>
          </a:p>
          <a:p>
            <a:pPr marL="914400" lvl="2" indent="0">
              <a:buNone/>
            </a:pPr>
            <a:r>
              <a:rPr lang="ko-KR" altLang="en-US" dirty="0"/>
              <a:t>☞ 최상위 자리까지 같은 자리의 합을 구함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46</a:t>
            </a:fld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1688647" y="4258266"/>
            <a:ext cx="57667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자리 올림 수</a:t>
            </a:r>
            <a:r>
              <a:rPr lang="en-US" altLang="ko-KR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(carry)</a:t>
            </a:r>
            <a:r>
              <a:rPr lang="ko-KR" altLang="en-US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란</a:t>
            </a:r>
            <a:r>
              <a:rPr lang="en-US" altLang="ko-KR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..</a:t>
            </a:r>
          </a:p>
          <a:p>
            <a:pPr algn="ctr"/>
            <a:endParaRPr lang="en-US" altLang="ko-KR" sz="2000" dirty="0">
              <a:solidFill>
                <a:srgbClr val="996633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ko-KR" altLang="en-US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어떤 숫자 위치</a:t>
            </a:r>
            <a:r>
              <a:rPr lang="en-US" altLang="ko-KR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(digit position)</a:t>
            </a:r>
            <a:r>
              <a:rPr lang="ko-KR" altLang="en-US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합 또는 곱이</a:t>
            </a:r>
            <a:endParaRPr lang="en-US" altLang="ko-KR" sz="2000" dirty="0">
              <a:solidFill>
                <a:srgbClr val="996633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ko-KR" altLang="en-US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그 위치에서 표시할 수 있는 최고 큰 수를 넘을 때</a:t>
            </a:r>
            <a:r>
              <a:rPr lang="en-US" altLang="ko-KR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</a:t>
            </a:r>
          </a:p>
          <a:p>
            <a:pPr algn="ctr"/>
            <a:r>
              <a:rPr lang="ko-KR" altLang="en-US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상위 위치에서의 처리를 위해 보내지는 수</a:t>
            </a:r>
          </a:p>
        </p:txBody>
      </p:sp>
    </p:spTree>
    <p:extLst>
      <p:ext uri="{BB962C8B-B14F-4D97-AF65-F5344CB8AC3E}">
        <p14:creationId xmlns:p14="http://schemas.microsoft.com/office/powerpoint/2010/main" val="122980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2. 2</a:t>
            </a:r>
            <a:r>
              <a:rPr lang="ko-KR" altLang="en-US" dirty="0"/>
              <a:t>진수의 연산 </a:t>
            </a:r>
            <a:r>
              <a:rPr lang="en-US" altLang="ko-KR" dirty="0"/>
              <a:t>(p.23)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덧셈</a:t>
            </a:r>
            <a:endParaRPr lang="en-US" altLang="ko-KR" dirty="0"/>
          </a:p>
          <a:p>
            <a:pPr lvl="1"/>
            <a:r>
              <a:rPr lang="en-US" altLang="ko-KR" dirty="0"/>
              <a:t>2</a:t>
            </a:r>
            <a:r>
              <a:rPr lang="ko-KR" altLang="en-US" dirty="0"/>
              <a:t>진수의 덧셈 규칙</a:t>
            </a:r>
            <a:endParaRPr lang="en-US" altLang="ko-KR" dirty="0"/>
          </a:p>
          <a:p>
            <a:pPr marL="914400" lvl="2" indent="0">
              <a:buNone/>
            </a:pPr>
            <a:r>
              <a:rPr lang="en-US" altLang="ko-KR" sz="2400" dirty="0">
                <a:latin typeface="Calibri" panose="020F0502020204030204" pitchFamily="34" charset="0"/>
              </a:rPr>
              <a:t>0 + 0 =</a:t>
            </a:r>
          </a:p>
          <a:p>
            <a:pPr marL="914400" lvl="2" indent="0">
              <a:buNone/>
            </a:pPr>
            <a:r>
              <a:rPr lang="en-US" altLang="ko-KR" sz="2400" dirty="0">
                <a:latin typeface="Calibri" panose="020F0502020204030204" pitchFamily="34" charset="0"/>
              </a:rPr>
              <a:t>0 + 1 =</a:t>
            </a:r>
          </a:p>
          <a:p>
            <a:pPr marL="914400" lvl="2" indent="0">
              <a:buNone/>
            </a:pPr>
            <a:r>
              <a:rPr lang="en-US" altLang="ko-KR" sz="2400" dirty="0">
                <a:latin typeface="Calibri" panose="020F0502020204030204" pitchFamily="34" charset="0"/>
              </a:rPr>
              <a:t>1 + 0 =</a:t>
            </a:r>
          </a:p>
          <a:p>
            <a:pPr marL="914400" lvl="2" indent="0">
              <a:buNone/>
            </a:pPr>
            <a:r>
              <a:rPr lang="en-US" altLang="ko-KR" sz="2400" dirty="0">
                <a:latin typeface="Calibri" panose="020F0502020204030204" pitchFamily="34" charset="0"/>
              </a:rPr>
              <a:t>1 + 1 =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47</a:t>
            </a:fld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2327014" y="3596855"/>
            <a:ext cx="187778" cy="310243"/>
          </a:xfrm>
          <a:prstGeom prst="ellipse">
            <a:avLst/>
          </a:prstGeom>
          <a:noFill/>
          <a:ln w="28575">
            <a:solidFill>
              <a:srgbClr val="FF0000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2409745" y="3957559"/>
            <a:ext cx="0" cy="849086"/>
          </a:xfrm>
          <a:prstGeom prst="line">
            <a:avLst/>
          </a:prstGeom>
          <a:ln w="28575">
            <a:solidFill>
              <a:srgbClr val="5B9BD5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>
            <a:off x="2408046" y="4792359"/>
            <a:ext cx="930728" cy="0"/>
          </a:xfrm>
          <a:prstGeom prst="straightConnector1">
            <a:avLst/>
          </a:prstGeom>
          <a:ln w="28575">
            <a:solidFill>
              <a:srgbClr val="5B9BD5">
                <a:alpha val="69804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38774" y="4607693"/>
            <a:ext cx="17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자리 올림 수 발생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99808" y="222452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</a:rPr>
              <a:t>0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9808" y="266715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</a:rPr>
              <a:t>1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9808" y="307424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>
                <a:latin typeface="Calibri" panose="020F0502020204030204" pitchFamily="34" charset="0"/>
              </a:rPr>
              <a:t>1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44317" y="352054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</a:rPr>
              <a:t>10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09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  <p:bldP spid="3" grpId="0"/>
      <p:bldP spid="10" grpId="0"/>
      <p:bldP spid="11" grpId="0"/>
      <p:bldP spid="1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2. 2</a:t>
            </a:r>
            <a:r>
              <a:rPr lang="ko-KR" altLang="en-US" dirty="0"/>
              <a:t>진수의 연산 </a:t>
            </a:r>
            <a:r>
              <a:rPr lang="en-US" altLang="ko-KR" dirty="0"/>
              <a:t>(p.23)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48</a:t>
            </a:fld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28200" y="1492610"/>
            <a:ext cx="788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예제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 2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1011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과 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0101 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덧셈</a:t>
            </a:r>
            <a:endParaRPr lang="ko-KR" altLang="en-US" sz="2800" dirty="0"/>
          </a:p>
        </p:txBody>
      </p:sp>
      <p:sp>
        <p:nvSpPr>
          <p:cNvPr id="90" name="TextBox 89"/>
          <p:cNvSpPr txBox="1"/>
          <p:nvPr/>
        </p:nvSpPr>
        <p:spPr>
          <a:xfrm>
            <a:off x="3787030" y="2565793"/>
            <a:ext cx="159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dirty="0">
                <a:latin typeface="Calibri" panose="020F0502020204030204" pitchFamily="34" charset="0"/>
              </a:rPr>
              <a:t>1011</a:t>
            </a:r>
            <a:endParaRPr lang="ko-KR" altLang="en-US" sz="4800" dirty="0">
              <a:latin typeface="Calibri" panose="020F050202020403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787031" y="3180923"/>
            <a:ext cx="159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dirty="0">
                <a:latin typeface="Calibri" panose="020F0502020204030204" pitchFamily="34" charset="0"/>
              </a:rPr>
              <a:t>0101</a:t>
            </a:r>
            <a:endParaRPr lang="ko-KR" altLang="en-US" sz="4800" dirty="0">
              <a:latin typeface="Calibri" panose="020F050202020403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81980" y="3237641"/>
            <a:ext cx="562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dirty="0">
                <a:latin typeface="Calibri" panose="020F0502020204030204" pitchFamily="34" charset="0"/>
              </a:rPr>
              <a:t>+</a:t>
            </a:r>
            <a:endParaRPr lang="ko-KR" altLang="en-US" sz="4800" dirty="0">
              <a:latin typeface="Calibri" panose="020F050202020403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454872" y="3237641"/>
            <a:ext cx="227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Calibri" panose="020F0502020204030204" pitchFamily="34" charset="0"/>
              </a:rPr>
              <a:t>)</a:t>
            </a:r>
            <a:endParaRPr lang="ko-KR" altLang="en-US" sz="4800" dirty="0">
              <a:latin typeface="Calibri" panose="020F0502020204030204" pitchFamily="34" charset="0"/>
            </a:endParaRPr>
          </a:p>
        </p:txBody>
      </p:sp>
      <p:cxnSp>
        <p:nvCxnSpPr>
          <p:cNvPr id="99" name="직선 연결선 98"/>
          <p:cNvCxnSpPr/>
          <p:nvPr/>
        </p:nvCxnSpPr>
        <p:spPr>
          <a:xfrm flipV="1">
            <a:off x="3588551" y="3985751"/>
            <a:ext cx="182994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882246" y="3942278"/>
            <a:ext cx="49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Calibri" panose="020F0502020204030204" pitchFamily="34" charset="0"/>
              </a:rPr>
              <a:t>0</a:t>
            </a:r>
            <a:endParaRPr lang="ko-KR" altLang="en-US" sz="4800" dirty="0">
              <a:latin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68774" y="2302275"/>
            <a:ext cx="25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endParaRPr lang="ko-KR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68379" y="3942278"/>
            <a:ext cx="49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Calibri" panose="020F0502020204030204" pitchFamily="34" charset="0"/>
              </a:rPr>
              <a:t>0</a:t>
            </a:r>
            <a:endParaRPr lang="ko-KR" altLang="en-US" sz="4800" dirty="0">
              <a:latin typeface="Calibri" panose="020F050202020403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65741" y="2302275"/>
            <a:ext cx="25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endParaRPr lang="ko-KR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254512" y="3942278"/>
            <a:ext cx="49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Calibri" panose="020F0502020204030204" pitchFamily="34" charset="0"/>
              </a:rPr>
              <a:t>0</a:t>
            </a:r>
            <a:endParaRPr lang="ko-KR" altLang="en-US" sz="4800" dirty="0">
              <a:latin typeface="Calibri" panose="020F050202020403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40645" y="3942278"/>
            <a:ext cx="49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Calibri" panose="020F0502020204030204" pitchFamily="34" charset="0"/>
              </a:rPr>
              <a:t>0</a:t>
            </a:r>
            <a:endParaRPr lang="ko-KR" altLang="en-US" sz="4800" dirty="0">
              <a:latin typeface="Calibri" panose="020F050202020403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626778" y="3942278"/>
            <a:ext cx="49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Calibri" panose="020F0502020204030204" pitchFamily="34" charset="0"/>
              </a:rPr>
              <a:t>1</a:t>
            </a:r>
            <a:endParaRPr lang="ko-KR" altLang="en-US" sz="4800" dirty="0">
              <a:latin typeface="Calibri" panose="020F050202020403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062708" y="2302275"/>
            <a:ext cx="25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endParaRPr lang="ko-KR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59675" y="2302275"/>
            <a:ext cx="25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endParaRPr lang="ko-KR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6304" y="5257468"/>
            <a:ext cx="71913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∴ </a:t>
            </a:r>
            <a:r>
              <a:rPr lang="en-US" altLang="ko-KR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1011</a:t>
            </a:r>
            <a:r>
              <a:rPr lang="en-US" altLang="ko-KR" sz="40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r>
              <a:rPr lang="en-US" altLang="ko-KR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+ 0101</a:t>
            </a:r>
            <a:r>
              <a:rPr lang="en-US" altLang="ko-KR" sz="40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r>
              <a:rPr lang="en-US" altLang="ko-KR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= 10000</a:t>
            </a:r>
            <a:r>
              <a:rPr lang="en-US" altLang="ko-KR" sz="40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endParaRPr lang="ko-KR" altLang="en-US" sz="40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66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58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2. 2</a:t>
            </a:r>
            <a:r>
              <a:rPr lang="ko-KR" altLang="en-US" dirty="0"/>
              <a:t>진수의 연산 </a:t>
            </a:r>
            <a:r>
              <a:rPr lang="en-US" altLang="ko-KR" dirty="0"/>
              <a:t>(p.24)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ko-KR" altLang="en-US" dirty="0"/>
              <a:t>의 보수를 사용한 뺄셈</a:t>
            </a:r>
            <a:endParaRPr lang="en-US" altLang="ko-KR" dirty="0"/>
          </a:p>
          <a:p>
            <a:pPr marL="457200" lvl="1" indent="0">
              <a:buNone/>
            </a:pPr>
            <a:r>
              <a:rPr lang="ko-KR" altLang="en-US" dirty="0"/>
              <a:t>① 감수의 </a:t>
            </a:r>
            <a:r>
              <a:rPr lang="en-US" altLang="ko-KR" dirty="0"/>
              <a:t>1</a:t>
            </a:r>
            <a:r>
              <a:rPr lang="ko-KR" altLang="en-US" dirty="0"/>
              <a:t>의 보수를 구함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49</a:t>
            </a:fld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141684" y="2705585"/>
            <a:ext cx="48606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감수와 </a:t>
            </a:r>
            <a:r>
              <a:rPr lang="ko-KR" altLang="en-US" sz="2400" dirty="0" err="1">
                <a:latin typeface="메이플스토리" panose="02000300000000000000" pitchFamily="2" charset="-127"/>
                <a:ea typeface="메이플스토리" panose="02000300000000000000" pitchFamily="2" charset="-127"/>
              </a:rPr>
              <a:t>피감수란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..</a:t>
            </a:r>
          </a:p>
          <a:p>
            <a:pPr algn="ctr"/>
            <a:endParaRPr lang="en-US" altLang="ko-KR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감수는 빼는 수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2400" dirty="0" err="1">
                <a:latin typeface="메이플스토리" panose="02000300000000000000" pitchFamily="2" charset="-127"/>
                <a:ea typeface="메이플스토리" panose="02000300000000000000" pitchFamily="2" charset="-127"/>
              </a:rPr>
              <a:t>피감수는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뺌을 당하는 수</a:t>
            </a:r>
            <a:endParaRPr lang="en-US" altLang="ko-KR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endParaRPr lang="en-US" altLang="ko-KR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예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</a:p>
          <a:p>
            <a:pPr algn="ctr"/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0111 - 0100</a:t>
            </a:r>
            <a:endParaRPr lang="ko-KR" altLang="en-US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cxnSp>
        <p:nvCxnSpPr>
          <p:cNvPr id="11" name="직선 화살표 연결선 10"/>
          <p:cNvCxnSpPr/>
          <p:nvPr/>
        </p:nvCxnSpPr>
        <p:spPr>
          <a:xfrm flipH="1">
            <a:off x="4081034" y="4951418"/>
            <a:ext cx="1745" cy="509707"/>
          </a:xfrm>
          <a:prstGeom prst="straightConnector1">
            <a:avLst/>
          </a:prstGeom>
          <a:ln w="28575">
            <a:solidFill>
              <a:srgbClr val="5B9BD5">
                <a:alpha val="69804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84201" y="5500067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latin typeface="메이플스토리" panose="02000300000000000000" pitchFamily="2" charset="-127"/>
                <a:ea typeface="메이플스토리" panose="02000300000000000000" pitchFamily="2" charset="-127"/>
              </a:rPr>
              <a:t>피감수</a:t>
            </a:r>
            <a:endParaRPr lang="ko-KR" altLang="en-US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cxnSp>
        <p:nvCxnSpPr>
          <p:cNvPr id="14" name="직선 화살표 연결선 13"/>
          <p:cNvCxnSpPr/>
          <p:nvPr/>
        </p:nvCxnSpPr>
        <p:spPr>
          <a:xfrm flipH="1">
            <a:off x="5027106" y="4951418"/>
            <a:ext cx="1853" cy="509707"/>
          </a:xfrm>
          <a:prstGeom prst="straightConnector1">
            <a:avLst/>
          </a:prstGeom>
          <a:ln w="28575">
            <a:solidFill>
              <a:srgbClr val="5B9BD5">
                <a:alpha val="69804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47346" y="5500067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감수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85830" y="5435659"/>
            <a:ext cx="2688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0100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보수는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?</a:t>
            </a:r>
          </a:p>
          <a:p>
            <a:pPr algn="ctr"/>
            <a:r>
              <a:rPr lang="en-US" altLang="ko-KR" sz="2400" dirty="0">
                <a:solidFill>
                  <a:schemeClr val="accent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1011</a:t>
            </a:r>
            <a:endParaRPr lang="ko-KR" altLang="en-US" sz="2400" dirty="0">
              <a:solidFill>
                <a:schemeClr val="accent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846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수치 데이터의 표현 </a:t>
            </a:r>
            <a:r>
              <a:rPr lang="en-US" altLang="ko-KR" dirty="0"/>
              <a:t>(p.19)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ko-KR" altLang="en-US" dirty="0"/>
              <a:t>진수 정수를 표현하는 방법 </a:t>
            </a:r>
            <a:r>
              <a:rPr lang="en-US" altLang="ko-KR" dirty="0"/>
              <a:t>(</a:t>
            </a:r>
            <a:r>
              <a:rPr lang="ko-KR" altLang="en-US" dirty="0"/>
              <a:t>메모리에 저장하는 방법</a:t>
            </a:r>
            <a:r>
              <a:rPr lang="en-US" altLang="ko-KR" dirty="0"/>
              <a:t>)</a:t>
            </a:r>
          </a:p>
          <a:p>
            <a:pPr lvl="1"/>
            <a:r>
              <a:rPr lang="ko-KR" altLang="en-US" dirty="0"/>
              <a:t>고정 소수점</a:t>
            </a:r>
            <a:r>
              <a:rPr lang="en-US" altLang="ko-KR" dirty="0"/>
              <a:t>(fixed point) </a:t>
            </a:r>
            <a:r>
              <a:rPr lang="ko-KR" altLang="en-US" dirty="0"/>
              <a:t>형식 사용</a:t>
            </a:r>
            <a:endParaRPr lang="en-US" altLang="ko-KR" dirty="0"/>
          </a:p>
          <a:p>
            <a:pPr lvl="2"/>
            <a:r>
              <a:rPr lang="ko-KR" altLang="en-US" dirty="0"/>
              <a:t>소수점이 최하위 비트 오른쪽에 있다고 가정하고 표현하는 방식</a:t>
            </a:r>
            <a:endParaRPr lang="en-US" altLang="ko-KR" dirty="0"/>
          </a:p>
          <a:p>
            <a:pPr lvl="2"/>
            <a:r>
              <a:rPr lang="ko-KR" altLang="en-US" dirty="0"/>
              <a:t>최상위 비트는 부호를 표현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5</a:t>
            </a:fld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894200" y="4010142"/>
          <a:ext cx="7355600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725">
                  <a:extLst>
                    <a:ext uri="{9D8B030D-6E8A-4147-A177-3AD203B41FA5}">
                      <a16:colId xmlns:a16="http://schemas.microsoft.com/office/drawing/2014/main" val="267737927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401698651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87555653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153056664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458389808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821713791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332203735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107918040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239437418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994869202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474629636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913400692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363683268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4180940696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554408414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551402064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814148"/>
                  </a:ext>
                </a:extLst>
              </a:tr>
            </a:tbl>
          </a:graphicData>
        </a:graphic>
      </p:graphicFrame>
      <p:sp>
        <p:nvSpPr>
          <p:cNvPr id="10" name="오른쪽 중괄호 9"/>
          <p:cNvSpPr/>
          <p:nvPr/>
        </p:nvSpPr>
        <p:spPr>
          <a:xfrm rot="5400000">
            <a:off x="4554379" y="1595177"/>
            <a:ext cx="475915" cy="6698255"/>
          </a:xfrm>
          <a:prstGeom prst="rightBrace">
            <a:avLst>
              <a:gd name="adj1" fmla="val 50001"/>
              <a:gd name="adj2" fmla="val 50000"/>
            </a:avLst>
          </a:prstGeom>
          <a:ln w="28575">
            <a:solidFill>
              <a:srgbClr val="0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/>
          <p:cNvCxnSpPr/>
          <p:nvPr/>
        </p:nvCxnSpPr>
        <p:spPr>
          <a:xfrm>
            <a:off x="1134737" y="4706345"/>
            <a:ext cx="0" cy="603788"/>
          </a:xfrm>
          <a:prstGeom prst="straightConnector1">
            <a:avLst/>
          </a:prstGeom>
          <a:ln w="28575">
            <a:solidFill>
              <a:srgbClr val="000000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99532" y="6033741"/>
            <a:ext cx="3744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&lt;2</a:t>
            </a:r>
            <a:r>
              <a:rPr lang="ko-KR" altLang="en-US" dirty="0"/>
              <a:t>바이트 고정 소수점 데이터 형식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54289" y="5459589"/>
            <a:ext cx="281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부호 비트 </a:t>
            </a:r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양수는 </a:t>
            </a:r>
            <a:r>
              <a:rPr lang="en-US" altLang="ko-KR" dirty="0">
                <a:solidFill>
                  <a:srgbClr val="FF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0</a:t>
            </a:r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음수는 </a:t>
            </a:r>
            <a:r>
              <a:rPr lang="en-US" altLang="ko-KR" dirty="0">
                <a:solidFill>
                  <a:srgbClr val="FF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  <a:endParaRPr lang="ko-KR" altLang="en-US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94443" y="5454809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정수 부분</a:t>
            </a:r>
          </a:p>
        </p:txBody>
      </p:sp>
      <p:cxnSp>
        <p:nvCxnSpPr>
          <p:cNvPr id="25" name="직선 연결선 24"/>
          <p:cNvCxnSpPr/>
          <p:nvPr/>
        </p:nvCxnSpPr>
        <p:spPr>
          <a:xfrm>
            <a:off x="1662105" y="2901496"/>
            <a:ext cx="1135458" cy="0"/>
          </a:xfrm>
          <a:prstGeom prst="line">
            <a:avLst/>
          </a:prstGeom>
          <a:ln w="19050" cap="flat" cmpd="sng" algn="ctr">
            <a:solidFill>
              <a:srgbClr val="99663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2621922" y="2518008"/>
            <a:ext cx="1135458" cy="0"/>
          </a:xfrm>
          <a:prstGeom prst="line">
            <a:avLst/>
          </a:prstGeom>
          <a:ln w="19050" cap="flat" cmpd="sng" algn="ctr">
            <a:solidFill>
              <a:srgbClr val="99663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cxnSpLocks/>
          </p:cNvCxnSpPr>
          <p:nvPr/>
        </p:nvCxnSpPr>
        <p:spPr>
          <a:xfrm flipH="1">
            <a:off x="1134737" y="2954215"/>
            <a:ext cx="1034032" cy="1266721"/>
          </a:xfrm>
          <a:prstGeom prst="straightConnector1">
            <a:avLst/>
          </a:prstGeom>
          <a:ln w="28575">
            <a:solidFill>
              <a:schemeClr val="tx1">
                <a:alpha val="50196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>
            <a:cxnSpLocks/>
          </p:cNvCxnSpPr>
          <p:nvPr/>
        </p:nvCxnSpPr>
        <p:spPr>
          <a:xfrm>
            <a:off x="3294185" y="2573215"/>
            <a:ext cx="4682322" cy="1590571"/>
          </a:xfrm>
          <a:prstGeom prst="straightConnector1">
            <a:avLst/>
          </a:prstGeom>
          <a:ln w="28575">
            <a:solidFill>
              <a:schemeClr val="tx1">
                <a:alpha val="50196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타원 35"/>
          <p:cNvSpPr/>
          <p:nvPr/>
        </p:nvSpPr>
        <p:spPr>
          <a:xfrm>
            <a:off x="8356432" y="4519339"/>
            <a:ext cx="187006" cy="187006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7458106" y="5387410"/>
            <a:ext cx="1583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996633"/>
                </a:solidFill>
                <a:latin typeface="DS가변 교양있는글씨 M" panose="02020603020101020101" pitchFamily="18" charset="-127"/>
                <a:ea typeface="DS가변 교양있는글씨 M" panose="02020603020101020101" pitchFamily="18" charset="-127"/>
              </a:rPr>
              <a:t>소수점이 여기에 있다고 가정</a:t>
            </a:r>
          </a:p>
        </p:txBody>
      </p:sp>
      <p:cxnSp>
        <p:nvCxnSpPr>
          <p:cNvPr id="46" name="직선 화살표 연결선 45"/>
          <p:cNvCxnSpPr/>
          <p:nvPr/>
        </p:nvCxnSpPr>
        <p:spPr>
          <a:xfrm flipV="1">
            <a:off x="8449935" y="4797778"/>
            <a:ext cx="0" cy="512355"/>
          </a:xfrm>
          <a:prstGeom prst="straightConnector1">
            <a:avLst/>
          </a:prstGeom>
          <a:ln w="28575">
            <a:solidFill>
              <a:srgbClr val="996633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21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/>
      <p:bldP spid="23" grpId="0"/>
      <p:bldP spid="36" grpId="0" animBg="1"/>
      <p:bldP spid="4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2. 2</a:t>
            </a:r>
            <a:r>
              <a:rPr lang="ko-KR" altLang="en-US" dirty="0"/>
              <a:t>진수의 연산 </a:t>
            </a:r>
            <a:r>
              <a:rPr lang="en-US" altLang="ko-KR" dirty="0"/>
              <a:t>(p.24)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ko-KR" altLang="en-US" dirty="0"/>
              <a:t>의 보수를 사용한 뺄셈</a:t>
            </a:r>
            <a:endParaRPr lang="en-US" altLang="ko-KR" dirty="0"/>
          </a:p>
          <a:p>
            <a:pPr marL="457200" lvl="1" indent="0">
              <a:buNone/>
            </a:pPr>
            <a:r>
              <a:rPr lang="ko-KR" altLang="en-US" dirty="0"/>
              <a:t>② 감수의 </a:t>
            </a:r>
            <a:r>
              <a:rPr lang="en-US" altLang="ko-KR" dirty="0"/>
              <a:t>1</a:t>
            </a:r>
            <a:r>
              <a:rPr lang="ko-KR" altLang="en-US" dirty="0"/>
              <a:t>의 보수와 </a:t>
            </a:r>
            <a:r>
              <a:rPr lang="ko-KR" altLang="en-US" dirty="0" err="1"/>
              <a:t>피감수를</a:t>
            </a:r>
            <a:r>
              <a:rPr lang="ko-KR" altLang="en-US" dirty="0"/>
              <a:t> 더함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50</a:t>
            </a:fld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787030" y="2969653"/>
            <a:ext cx="159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dirty="0">
                <a:latin typeface="Calibri" panose="020F0502020204030204" pitchFamily="34" charset="0"/>
              </a:rPr>
              <a:t>0111</a:t>
            </a:r>
            <a:endParaRPr lang="ko-KR" altLang="en-US" sz="4800" dirty="0"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87031" y="3584783"/>
            <a:ext cx="159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dirty="0">
                <a:latin typeface="Calibri" panose="020F0502020204030204" pitchFamily="34" charset="0"/>
              </a:rPr>
              <a:t>1011</a:t>
            </a:r>
            <a:endParaRPr lang="ko-KR" altLang="en-US" sz="4800" dirty="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81980" y="3641501"/>
            <a:ext cx="562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dirty="0">
                <a:latin typeface="Calibri" panose="020F0502020204030204" pitchFamily="34" charset="0"/>
              </a:rPr>
              <a:t>+</a:t>
            </a:r>
            <a:endParaRPr lang="ko-KR" altLang="en-US" sz="4800" dirty="0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54872" y="3641501"/>
            <a:ext cx="227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Calibri" panose="020F0502020204030204" pitchFamily="34" charset="0"/>
              </a:rPr>
              <a:t>)</a:t>
            </a:r>
            <a:endParaRPr lang="ko-KR" altLang="en-US" sz="4800" dirty="0">
              <a:latin typeface="Calibri" panose="020F0502020204030204" pitchFamily="34" charset="0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 flipV="1">
            <a:off x="3588551" y="4389611"/>
            <a:ext cx="182994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82246" y="4346138"/>
            <a:ext cx="49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Calibri" panose="020F0502020204030204" pitchFamily="34" charset="0"/>
              </a:rPr>
              <a:t>0</a:t>
            </a:r>
            <a:endParaRPr lang="ko-KR" altLang="en-US" sz="4800" dirty="0"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68774" y="2706135"/>
            <a:ext cx="25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endParaRPr lang="ko-KR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68379" y="4346138"/>
            <a:ext cx="49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Calibri" panose="020F0502020204030204" pitchFamily="34" charset="0"/>
              </a:rPr>
              <a:t>1</a:t>
            </a:r>
            <a:endParaRPr lang="ko-KR" altLang="en-US" sz="4800" dirty="0"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65741" y="2706135"/>
            <a:ext cx="25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endParaRPr lang="ko-KR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54512" y="4346138"/>
            <a:ext cx="49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Calibri" panose="020F0502020204030204" pitchFamily="34" charset="0"/>
              </a:rPr>
              <a:t>0</a:t>
            </a:r>
            <a:endParaRPr lang="ko-KR" altLang="en-US" sz="4800" dirty="0"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40645" y="4346138"/>
            <a:ext cx="49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Calibri" panose="020F0502020204030204" pitchFamily="34" charset="0"/>
              </a:rPr>
              <a:t>0</a:t>
            </a:r>
            <a:endParaRPr lang="ko-KR" altLang="en-US" sz="4800" dirty="0"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26778" y="4346138"/>
            <a:ext cx="49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Calibri" panose="020F0502020204030204" pitchFamily="34" charset="0"/>
              </a:rPr>
              <a:t>1</a:t>
            </a:r>
            <a:endParaRPr lang="ko-KR" altLang="en-US" sz="4800" dirty="0"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62708" y="2706135"/>
            <a:ext cx="25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endParaRPr lang="ko-KR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59675" y="2706135"/>
            <a:ext cx="25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endParaRPr lang="ko-KR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40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2. 2</a:t>
            </a:r>
            <a:r>
              <a:rPr lang="ko-KR" altLang="en-US" dirty="0"/>
              <a:t>진수의 연산 </a:t>
            </a:r>
            <a:r>
              <a:rPr lang="en-US" altLang="ko-KR" dirty="0"/>
              <a:t>(p.24)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ko-KR" altLang="en-US" dirty="0"/>
              <a:t>의 보수를 사용한 뺄셈</a:t>
            </a:r>
            <a:endParaRPr lang="en-US" altLang="ko-KR" dirty="0"/>
          </a:p>
          <a:p>
            <a:pPr marL="457200" lvl="1" indent="0">
              <a:buNone/>
            </a:pPr>
            <a:r>
              <a:rPr lang="ko-KR" altLang="en-US" dirty="0"/>
              <a:t>③ 자리 올림 수가 발생하면 자리 </a:t>
            </a:r>
            <a:r>
              <a:rPr lang="ko-KR" altLang="en-US" dirty="0" err="1"/>
              <a:t>올림수를</a:t>
            </a:r>
            <a:r>
              <a:rPr lang="ko-KR" altLang="en-US" dirty="0"/>
              <a:t> 더함</a:t>
            </a:r>
            <a:br>
              <a:rPr lang="en-US" altLang="ko-KR" dirty="0"/>
            </a:br>
            <a:r>
              <a:rPr lang="en-US" altLang="ko-KR" sz="2000" dirty="0"/>
              <a:t>     (</a:t>
            </a:r>
            <a:r>
              <a:rPr lang="en-US" altLang="ko-KR" sz="2000" dirty="0">
                <a:solidFill>
                  <a:srgbClr val="FF0000"/>
                </a:solidFill>
              </a:rPr>
              <a:t>※ </a:t>
            </a:r>
            <a:r>
              <a:rPr lang="ko-KR" altLang="en-US" sz="2000" dirty="0">
                <a:solidFill>
                  <a:srgbClr val="FF0000"/>
                </a:solidFill>
              </a:rPr>
              <a:t>발생하지 않으면 </a:t>
            </a:r>
            <a:r>
              <a:rPr lang="en-US" altLang="ko-KR" sz="2000" dirty="0">
                <a:solidFill>
                  <a:srgbClr val="FF0000"/>
                </a:solidFill>
              </a:rPr>
              <a:t>1</a:t>
            </a:r>
            <a:r>
              <a:rPr lang="ko-KR" altLang="en-US" sz="2000" dirty="0">
                <a:solidFill>
                  <a:srgbClr val="FF0000"/>
                </a:solidFill>
              </a:rPr>
              <a:t>의 보수를 취하고 </a:t>
            </a:r>
            <a:r>
              <a:rPr lang="en-US" altLang="ko-KR" sz="2000" dirty="0">
                <a:solidFill>
                  <a:srgbClr val="FF0000"/>
                </a:solidFill>
              </a:rPr>
              <a:t>‘-’ </a:t>
            </a:r>
            <a:r>
              <a:rPr lang="ko-KR" altLang="en-US" sz="2000" dirty="0">
                <a:solidFill>
                  <a:srgbClr val="FF0000"/>
                </a:solidFill>
              </a:rPr>
              <a:t>를 붙임</a:t>
            </a:r>
            <a:r>
              <a:rPr lang="en-US" altLang="ko-KR" sz="2000" dirty="0"/>
              <a:t>)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51</a:t>
            </a:fld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947211" y="2969653"/>
            <a:ext cx="159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dirty="0">
                <a:latin typeface="Calibri" panose="020F0502020204030204" pitchFamily="34" charset="0"/>
              </a:rPr>
              <a:t>0111</a:t>
            </a:r>
            <a:endParaRPr lang="ko-KR" altLang="en-US" sz="4800" dirty="0"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47212" y="3584783"/>
            <a:ext cx="159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dirty="0">
                <a:latin typeface="Calibri" panose="020F0502020204030204" pitchFamily="34" charset="0"/>
              </a:rPr>
              <a:t>1011</a:t>
            </a:r>
            <a:endParaRPr lang="ko-KR" altLang="en-US" sz="4800" dirty="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2161" y="3641501"/>
            <a:ext cx="562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dirty="0">
                <a:latin typeface="Calibri" panose="020F0502020204030204" pitchFamily="34" charset="0"/>
              </a:rPr>
              <a:t>+</a:t>
            </a:r>
            <a:endParaRPr lang="ko-KR" altLang="en-US" sz="4800" dirty="0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5053" y="3641501"/>
            <a:ext cx="227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Calibri" panose="020F0502020204030204" pitchFamily="34" charset="0"/>
              </a:rPr>
              <a:t>)</a:t>
            </a:r>
            <a:endParaRPr lang="ko-KR" altLang="en-US" sz="4800" dirty="0">
              <a:latin typeface="Calibri" panose="020F0502020204030204" pitchFamily="34" charset="0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 flipV="1">
            <a:off x="1748732" y="4389611"/>
            <a:ext cx="182994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042427" y="4346138"/>
            <a:ext cx="49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Calibri" panose="020F0502020204030204" pitchFamily="34" charset="0"/>
              </a:rPr>
              <a:t>0</a:t>
            </a:r>
            <a:endParaRPr lang="ko-KR" altLang="en-US" sz="4800" dirty="0"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8560" y="4346138"/>
            <a:ext cx="49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Calibri" panose="020F0502020204030204" pitchFamily="34" charset="0"/>
              </a:rPr>
              <a:t>1</a:t>
            </a:r>
            <a:endParaRPr lang="ko-KR" altLang="en-US" sz="4800" dirty="0"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14693" y="4346138"/>
            <a:ext cx="49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Calibri" panose="020F0502020204030204" pitchFamily="34" charset="0"/>
              </a:rPr>
              <a:t>0</a:t>
            </a:r>
            <a:endParaRPr lang="ko-KR" altLang="en-US" sz="4800" dirty="0"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00826" y="4346138"/>
            <a:ext cx="49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Calibri" panose="020F0502020204030204" pitchFamily="34" charset="0"/>
              </a:rPr>
              <a:t>0</a:t>
            </a:r>
            <a:endParaRPr lang="ko-KR" altLang="en-US" sz="4800" dirty="0"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86959" y="4346138"/>
            <a:ext cx="49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Calibri" panose="020F0502020204030204" pitchFamily="34" charset="0"/>
              </a:rPr>
              <a:t>1</a:t>
            </a:r>
            <a:endParaRPr lang="ko-KR" altLang="en-US" sz="4800" dirty="0"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6304" y="5494234"/>
            <a:ext cx="6614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∴ </a:t>
            </a:r>
            <a:r>
              <a:rPr lang="en-US" altLang="ko-KR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0111</a:t>
            </a:r>
            <a:r>
              <a:rPr lang="en-US" altLang="ko-KR" sz="40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r>
              <a:rPr lang="en-US" altLang="ko-KR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- 0100</a:t>
            </a:r>
            <a:r>
              <a:rPr lang="en-US" altLang="ko-KR" sz="40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r>
              <a:rPr lang="en-US" altLang="ko-KR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= 0011</a:t>
            </a:r>
            <a:r>
              <a:rPr lang="en-US" altLang="ko-KR" sz="40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endParaRPr lang="ko-KR" altLang="en-US" sz="40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4136834" y="3809816"/>
            <a:ext cx="870332" cy="782367"/>
          </a:xfrm>
          <a:prstGeom prst="rightArrow">
            <a:avLst/>
          </a:prstGeom>
          <a:solidFill>
            <a:srgbClr val="7F7F7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232326" y="2969653"/>
            <a:ext cx="159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dirty="0">
                <a:latin typeface="Calibri" panose="020F0502020204030204" pitchFamily="34" charset="0"/>
              </a:rPr>
              <a:t>0010</a:t>
            </a:r>
            <a:endParaRPr lang="ko-KR" altLang="en-US" sz="4800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32327" y="3584783"/>
            <a:ext cx="159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dirty="0">
                <a:latin typeface="Calibri" panose="020F0502020204030204" pitchFamily="34" charset="0"/>
              </a:rPr>
              <a:t>1</a:t>
            </a:r>
            <a:endParaRPr lang="ko-KR" altLang="en-US" sz="4800" dirty="0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27276" y="3641501"/>
            <a:ext cx="562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dirty="0">
                <a:latin typeface="Calibri" panose="020F0502020204030204" pitchFamily="34" charset="0"/>
              </a:rPr>
              <a:t>+</a:t>
            </a:r>
            <a:endParaRPr lang="ko-KR" altLang="en-US" sz="4800" dirty="0"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00168" y="3641501"/>
            <a:ext cx="227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Calibri" panose="020F0502020204030204" pitchFamily="34" charset="0"/>
              </a:rPr>
              <a:t>)</a:t>
            </a:r>
            <a:endParaRPr lang="ko-KR" altLang="en-US" sz="4800" dirty="0">
              <a:latin typeface="Calibri" panose="020F0502020204030204" pitchFamily="34" charset="0"/>
            </a:endParaRPr>
          </a:p>
        </p:txBody>
      </p:sp>
      <p:cxnSp>
        <p:nvCxnSpPr>
          <p:cNvPr id="30" name="직선 연결선 29"/>
          <p:cNvCxnSpPr/>
          <p:nvPr/>
        </p:nvCxnSpPr>
        <p:spPr>
          <a:xfrm flipV="1">
            <a:off x="6033847" y="4389611"/>
            <a:ext cx="182994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327542" y="4346138"/>
            <a:ext cx="49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Calibri" panose="020F0502020204030204" pitchFamily="34" charset="0"/>
              </a:rPr>
              <a:t>1</a:t>
            </a:r>
            <a:endParaRPr lang="ko-KR" altLang="en-US" sz="4800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13675" y="4346138"/>
            <a:ext cx="49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Calibri" panose="020F0502020204030204" pitchFamily="34" charset="0"/>
              </a:rPr>
              <a:t>1</a:t>
            </a:r>
            <a:endParaRPr lang="ko-KR" altLang="en-US" sz="4800" dirty="0"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99808" y="4346138"/>
            <a:ext cx="49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Calibri" panose="020F0502020204030204" pitchFamily="34" charset="0"/>
              </a:rPr>
              <a:t>0</a:t>
            </a:r>
            <a:endParaRPr lang="ko-KR" altLang="en-US" sz="4800" dirty="0"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85941" y="4346138"/>
            <a:ext cx="49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Calibri" panose="020F0502020204030204" pitchFamily="34" charset="0"/>
              </a:rPr>
              <a:t>0</a:t>
            </a:r>
            <a:endParaRPr lang="ko-KR" altLang="en-US" sz="4800" dirty="0">
              <a:latin typeface="Calibri" panose="020F0502020204030204" pitchFamily="34" charset="0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858902" y="4505287"/>
            <a:ext cx="334591" cy="512699"/>
          </a:xfrm>
          <a:prstGeom prst="roundRect">
            <a:avLst/>
          </a:prstGeom>
          <a:solidFill>
            <a:srgbClr val="5B9B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7409258" y="3743744"/>
            <a:ext cx="334591" cy="512699"/>
          </a:xfrm>
          <a:prstGeom prst="roundRect">
            <a:avLst/>
          </a:prstGeom>
          <a:solidFill>
            <a:srgbClr val="5B9B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61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 animBg="1"/>
      <p:bldP spid="18" grpId="0"/>
      <p:bldP spid="19" grpId="0"/>
      <p:bldP spid="21" grpId="0"/>
      <p:bldP spid="28" grpId="0"/>
      <p:bldP spid="34" grpId="0"/>
      <p:bldP spid="35" grpId="0"/>
      <p:bldP spid="36" grpId="0"/>
      <p:bldP spid="37" grpId="0"/>
      <p:bldP spid="3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2. 2</a:t>
            </a:r>
            <a:r>
              <a:rPr lang="ko-KR" altLang="en-US" dirty="0"/>
              <a:t>진수의 연산 </a:t>
            </a:r>
            <a:r>
              <a:rPr lang="en-US" altLang="ko-KR" dirty="0"/>
              <a:t>(p.24)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52</a:t>
            </a:fld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28200" y="1492610"/>
            <a:ext cx="788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예제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 0100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- 0111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= ?</a:t>
            </a:r>
            <a:endParaRPr lang="ko-KR" altLang="en-US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628200" y="1986210"/>
            <a:ext cx="7887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/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풀이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&gt;</a:t>
            </a:r>
            <a:endParaRPr lang="ko-KR" altLang="en-US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00150" y="2565876"/>
            <a:ext cx="731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/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① 감수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0111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보수를 구함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200150" y="3846953"/>
            <a:ext cx="731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/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② </a:t>
            </a:r>
            <a:r>
              <a:rPr lang="ko-KR" altLang="en-US" sz="2400" dirty="0" err="1">
                <a:latin typeface="메이플스토리" panose="02000300000000000000" pitchFamily="2" charset="-127"/>
                <a:ea typeface="메이플스토리" panose="02000300000000000000" pitchFamily="2" charset="-127"/>
              </a:rPr>
              <a:t>피감수와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감수의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보수를 더함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480321" y="4625540"/>
            <a:ext cx="1317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dirty="0">
                <a:latin typeface="Calibri" panose="020F0502020204030204" pitchFamily="34" charset="0"/>
              </a:rPr>
              <a:t>0100</a:t>
            </a:r>
            <a:endParaRPr lang="ko-KR" altLang="en-US" sz="3200" dirty="0">
              <a:latin typeface="Calibri" panose="020F050202020403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480322" y="5029341"/>
            <a:ext cx="1317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dirty="0">
                <a:latin typeface="Calibri" panose="020F0502020204030204" pitchFamily="34" charset="0"/>
              </a:rPr>
              <a:t>1000</a:t>
            </a:r>
            <a:endParaRPr lang="ko-KR" altLang="en-US" sz="3200" dirty="0">
              <a:latin typeface="Calibri" panose="020F0502020204030204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2905600" y="5046352"/>
            <a:ext cx="1908609" cy="584775"/>
            <a:chOff x="3626777" y="4313027"/>
            <a:chExt cx="1908609" cy="584775"/>
          </a:xfrm>
        </p:grpSpPr>
        <p:sp>
          <p:nvSpPr>
            <p:cNvPr id="74" name="TextBox 73"/>
            <p:cNvSpPr txBox="1"/>
            <p:nvPr/>
          </p:nvSpPr>
          <p:spPr>
            <a:xfrm>
              <a:off x="3626777" y="4313027"/>
              <a:ext cx="5626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dirty="0">
                  <a:latin typeface="Calibri" panose="020F0502020204030204" pitchFamily="34" charset="0"/>
                </a:rPr>
                <a:t>+</a:t>
              </a:r>
              <a:endParaRPr lang="ko-KR" altLang="en-US" sz="3200" dirty="0">
                <a:latin typeface="Calibri" panose="020F050202020403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099669" y="4313027"/>
              <a:ext cx="2271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dirty="0">
                  <a:latin typeface="Calibri" panose="020F0502020204030204" pitchFamily="34" charset="0"/>
                </a:rPr>
                <a:t>)</a:t>
              </a:r>
              <a:endParaRPr lang="ko-KR" altLang="en-US" sz="3200" dirty="0">
                <a:latin typeface="Calibri" panose="020F0502020204030204" pitchFamily="34" charset="0"/>
              </a:endParaRPr>
            </a:p>
          </p:txBody>
        </p:sp>
        <p:cxnSp>
          <p:nvCxnSpPr>
            <p:cNvPr id="76" name="직선 연결선 75"/>
            <p:cNvCxnSpPr/>
            <p:nvPr/>
          </p:nvCxnSpPr>
          <p:spPr>
            <a:xfrm flipV="1">
              <a:off x="4233348" y="4794839"/>
              <a:ext cx="1302038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4413392" y="5523853"/>
            <a:ext cx="3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Calibri" panose="020F0502020204030204" pitchFamily="34" charset="0"/>
              </a:rPr>
              <a:t>0</a:t>
            </a:r>
            <a:endParaRPr lang="ko-KR" altLang="en-US" sz="32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263098" y="4453204"/>
            <a:ext cx="254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  <a:latin typeface="Calibri" panose="020F0502020204030204" pitchFamily="34" charset="0"/>
              </a:rPr>
              <a:t>0</a:t>
            </a:r>
            <a:endParaRPr lang="ko-KR" altLang="en-US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200594" y="5523853"/>
            <a:ext cx="3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Calibri" panose="020F0502020204030204" pitchFamily="34" charset="0"/>
              </a:rPr>
              <a:t>0</a:t>
            </a:r>
            <a:endParaRPr lang="ko-KR" altLang="en-US" sz="32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054744" y="4453204"/>
            <a:ext cx="254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  <a:latin typeface="Calibri" panose="020F0502020204030204" pitchFamily="34" charset="0"/>
              </a:rPr>
              <a:t>0</a:t>
            </a:r>
            <a:endParaRPr lang="ko-KR" altLang="en-US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987795" y="5523853"/>
            <a:ext cx="3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Calibri" panose="020F0502020204030204" pitchFamily="34" charset="0"/>
              </a:rPr>
              <a:t>1</a:t>
            </a:r>
            <a:endParaRPr lang="ko-KR" altLang="en-US" sz="32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774996" y="5523853"/>
            <a:ext cx="3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Calibri" panose="020F0502020204030204" pitchFamily="34" charset="0"/>
              </a:rPr>
              <a:t>1</a:t>
            </a:r>
            <a:endParaRPr lang="ko-KR" altLang="en-US" sz="32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562197" y="5523853"/>
            <a:ext cx="3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0</a:t>
            </a:r>
            <a:endParaRPr lang="ko-KR" altLang="en-US" sz="3200" dirty="0">
              <a:solidFill>
                <a:schemeClr val="bg2">
                  <a:lumMod val="9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846390" y="4453204"/>
            <a:ext cx="254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  <a:latin typeface="Calibri" panose="020F0502020204030204" pitchFamily="34" charset="0"/>
              </a:rPr>
              <a:t>0</a:t>
            </a:r>
            <a:endParaRPr lang="ko-KR" altLang="en-US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638036" y="4453204"/>
            <a:ext cx="254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0</a:t>
            </a:r>
            <a:endParaRPr lang="ko-KR" altLang="en-US" sz="1600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310493" y="3070178"/>
            <a:ext cx="4523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0111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보수는 </a:t>
            </a:r>
            <a:r>
              <a:rPr lang="en-US" altLang="ko-KR" sz="24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1000</a:t>
            </a:r>
            <a:endParaRPr lang="ko-KR" altLang="en-US" sz="2400" dirty="0">
              <a:solidFill>
                <a:schemeClr val="accent2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2293" y="6137057"/>
            <a:ext cx="2810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자리 </a:t>
            </a:r>
            <a:r>
              <a:rPr lang="ko-KR" altLang="en-US" sz="2000" dirty="0" err="1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올림수</a:t>
            </a:r>
            <a:r>
              <a:rPr lang="ko-KR" altLang="en-US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발생하지 않음</a:t>
            </a:r>
          </a:p>
        </p:txBody>
      </p:sp>
      <p:cxnSp>
        <p:nvCxnSpPr>
          <p:cNvPr id="139" name="직선 연결선 138"/>
          <p:cNvCxnSpPr/>
          <p:nvPr/>
        </p:nvCxnSpPr>
        <p:spPr>
          <a:xfrm>
            <a:off x="3745326" y="6019667"/>
            <a:ext cx="0" cy="337454"/>
          </a:xfrm>
          <a:prstGeom prst="line">
            <a:avLst/>
          </a:prstGeom>
          <a:ln w="28575">
            <a:solidFill>
              <a:srgbClr val="996633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직선 화살표 연결선 139"/>
          <p:cNvCxnSpPr/>
          <p:nvPr/>
        </p:nvCxnSpPr>
        <p:spPr>
          <a:xfrm>
            <a:off x="3735230" y="6342833"/>
            <a:ext cx="930728" cy="0"/>
          </a:xfrm>
          <a:prstGeom prst="straightConnector1">
            <a:avLst/>
          </a:prstGeom>
          <a:ln w="28575">
            <a:solidFill>
              <a:srgbClr val="996633">
                <a:alpha val="69804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42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138" grpId="0"/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2. 2</a:t>
            </a:r>
            <a:r>
              <a:rPr lang="ko-KR" altLang="en-US" dirty="0"/>
              <a:t>진수의 연산 </a:t>
            </a:r>
            <a:r>
              <a:rPr lang="en-US" altLang="ko-KR" dirty="0"/>
              <a:t>(p.24)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53</a:t>
            </a:fld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28200" y="1492610"/>
            <a:ext cx="788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예제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 0100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- 0111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= ?</a:t>
            </a:r>
            <a:endParaRPr lang="ko-KR" altLang="en-US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628200" y="1986210"/>
            <a:ext cx="7887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/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풀이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&gt;</a:t>
            </a:r>
            <a:endParaRPr lang="ko-KR" altLang="en-US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00150" y="2565876"/>
            <a:ext cx="731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/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③ 자리 </a:t>
            </a:r>
            <a:r>
              <a:rPr lang="ko-KR" altLang="en-US" sz="2400" dirty="0" err="1">
                <a:latin typeface="메이플스토리" panose="02000300000000000000" pitchFamily="2" charset="-127"/>
                <a:ea typeface="메이플스토리" panose="02000300000000000000" pitchFamily="2" charset="-127"/>
              </a:rPr>
              <a:t>올림수가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없기 때문에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1100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</a:t>
            </a:r>
            <a:r>
              <a:rPr lang="en-US" altLang="ko-KR" sz="240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ko-KR" altLang="en-US" sz="240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보수를 구함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200150" y="3846953"/>
            <a:ext cx="731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/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④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‘-’ 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를 붙임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2310493" y="3070178"/>
            <a:ext cx="4523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1100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보수는 </a:t>
            </a:r>
            <a:r>
              <a:rPr lang="en-US" altLang="ko-KR" sz="24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0011</a:t>
            </a:r>
            <a:endParaRPr lang="ko-KR" altLang="en-US" sz="2400" dirty="0">
              <a:solidFill>
                <a:schemeClr val="accent2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10493" y="4413936"/>
            <a:ext cx="4523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-</a:t>
            </a:r>
            <a:r>
              <a:rPr lang="en-US" altLang="ko-KR" sz="2400" dirty="0">
                <a:solidFill>
                  <a:srgbClr val="5B9BD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0011</a:t>
            </a:r>
            <a:endParaRPr lang="ko-KR" altLang="en-US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31795" y="5494234"/>
            <a:ext cx="6880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∴ </a:t>
            </a:r>
            <a:r>
              <a:rPr lang="en-US" altLang="ko-KR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0100</a:t>
            </a:r>
            <a:r>
              <a:rPr lang="en-US" altLang="ko-KR" sz="40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r>
              <a:rPr lang="en-US" altLang="ko-KR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- 0111</a:t>
            </a:r>
            <a:r>
              <a:rPr lang="en-US" altLang="ko-KR" sz="40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r>
              <a:rPr lang="en-US" altLang="ko-KR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= -0011</a:t>
            </a:r>
            <a:r>
              <a:rPr lang="en-US" altLang="ko-KR" sz="40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endParaRPr lang="ko-KR" altLang="en-US" sz="40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806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138" grpId="0"/>
      <p:bldP spid="24" grpId="0"/>
      <p:bldP spid="2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2. 2</a:t>
            </a:r>
            <a:r>
              <a:rPr lang="ko-KR" altLang="en-US" dirty="0"/>
              <a:t>진수의 연산 </a:t>
            </a:r>
            <a:r>
              <a:rPr lang="en-US" altLang="ko-KR" dirty="0"/>
              <a:t>(p.24)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ko-KR" altLang="en-US" dirty="0"/>
              <a:t>의 보수를 사용한 뺄셈</a:t>
            </a:r>
            <a:endParaRPr lang="en-US" altLang="ko-KR" dirty="0"/>
          </a:p>
          <a:p>
            <a:pPr marL="457200" lvl="1" indent="0">
              <a:buNone/>
            </a:pPr>
            <a:r>
              <a:rPr lang="ko-KR" altLang="en-US" dirty="0"/>
              <a:t>① 감수의 </a:t>
            </a:r>
            <a:r>
              <a:rPr lang="en-US" altLang="ko-KR" dirty="0"/>
              <a:t>2</a:t>
            </a:r>
            <a:r>
              <a:rPr lang="ko-KR" altLang="en-US" dirty="0"/>
              <a:t>의 보수를 구함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54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3B6E6F-9FF9-F4C0-4A58-D1F561C7D059}"/>
              </a:ext>
            </a:extLst>
          </p:cNvPr>
          <p:cNvSpPr txBox="1"/>
          <p:nvPr/>
        </p:nvSpPr>
        <p:spPr>
          <a:xfrm>
            <a:off x="3634883" y="2646209"/>
            <a:ext cx="18742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예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</a:p>
          <a:p>
            <a:pPr algn="ctr"/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0111 - 0100</a:t>
            </a:r>
            <a:endParaRPr lang="ko-KR" altLang="en-US" sz="2400" dirty="0">
              <a:solidFill>
                <a:schemeClr val="accent5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F7688B-C60C-F4FF-7483-D394564C576A}"/>
              </a:ext>
            </a:extLst>
          </p:cNvPr>
          <p:cNvSpPr txBox="1"/>
          <p:nvPr/>
        </p:nvSpPr>
        <p:spPr>
          <a:xfrm>
            <a:off x="3328709" y="3932559"/>
            <a:ext cx="2486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감수의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보수는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?</a:t>
            </a:r>
            <a:endParaRPr lang="ko-KR" altLang="en-US" sz="2400" dirty="0">
              <a:solidFill>
                <a:schemeClr val="accent5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78731B-76EB-5290-0626-A6A42E99A444}"/>
              </a:ext>
            </a:extLst>
          </p:cNvPr>
          <p:cNvSpPr txBox="1"/>
          <p:nvPr/>
        </p:nvSpPr>
        <p:spPr>
          <a:xfrm>
            <a:off x="2357050" y="4854103"/>
            <a:ext cx="3789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0100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보수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(1011) + 1 =</a:t>
            </a:r>
            <a:endParaRPr lang="ko-KR" altLang="en-US" sz="2400" dirty="0">
              <a:solidFill>
                <a:schemeClr val="accent5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1F0E81-5E7C-2995-2D90-B8EA2B5CD530}"/>
              </a:ext>
            </a:extLst>
          </p:cNvPr>
          <p:cNvSpPr txBox="1"/>
          <p:nvPr/>
        </p:nvSpPr>
        <p:spPr>
          <a:xfrm>
            <a:off x="6035607" y="4854102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1100</a:t>
            </a:r>
            <a:endParaRPr lang="ko-KR" altLang="en-US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DAE513-FFD4-B0C7-6CAD-C64297B27941}"/>
              </a:ext>
            </a:extLst>
          </p:cNvPr>
          <p:cNvCxnSpPr>
            <a:cxnSpLocks/>
          </p:cNvCxnSpPr>
          <p:nvPr/>
        </p:nvCxnSpPr>
        <p:spPr>
          <a:xfrm flipV="1">
            <a:off x="3771900" y="3416870"/>
            <a:ext cx="1059180" cy="583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97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2. 2</a:t>
            </a:r>
            <a:r>
              <a:rPr lang="ko-KR" altLang="en-US" dirty="0"/>
              <a:t>진수의 연산 </a:t>
            </a:r>
            <a:r>
              <a:rPr lang="en-US" altLang="ko-KR" dirty="0"/>
              <a:t>(p.24)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ko-KR" altLang="en-US" dirty="0"/>
              <a:t>의 보수를 사용한 뺄셈</a:t>
            </a:r>
            <a:endParaRPr lang="en-US" altLang="ko-KR" dirty="0"/>
          </a:p>
          <a:p>
            <a:pPr marL="457200" lvl="1" indent="0">
              <a:buNone/>
            </a:pPr>
            <a:r>
              <a:rPr lang="ko-KR" altLang="en-US" dirty="0"/>
              <a:t>② 감수의 </a:t>
            </a:r>
            <a:r>
              <a:rPr lang="en-US" altLang="ko-KR" dirty="0"/>
              <a:t>2</a:t>
            </a:r>
            <a:r>
              <a:rPr lang="ko-KR" altLang="en-US" dirty="0"/>
              <a:t>의 보수와 </a:t>
            </a:r>
            <a:r>
              <a:rPr lang="ko-KR" altLang="en-US" dirty="0" err="1"/>
              <a:t>피감수를</a:t>
            </a:r>
            <a:r>
              <a:rPr lang="ko-KR" altLang="en-US" dirty="0"/>
              <a:t> 더함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55</a:t>
            </a:fld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787030" y="2969653"/>
            <a:ext cx="159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dirty="0">
                <a:latin typeface="Calibri" panose="020F0502020204030204" pitchFamily="34" charset="0"/>
              </a:rPr>
              <a:t>0111</a:t>
            </a:r>
            <a:endParaRPr lang="ko-KR" altLang="en-US" sz="4800" dirty="0"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87031" y="3584783"/>
            <a:ext cx="159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dirty="0">
                <a:latin typeface="Calibri" panose="020F0502020204030204" pitchFamily="34" charset="0"/>
              </a:rPr>
              <a:t>1100</a:t>
            </a:r>
            <a:endParaRPr lang="ko-KR" altLang="en-US" sz="4800" dirty="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81980" y="3641501"/>
            <a:ext cx="562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dirty="0">
                <a:latin typeface="Calibri" panose="020F0502020204030204" pitchFamily="34" charset="0"/>
              </a:rPr>
              <a:t>+</a:t>
            </a:r>
            <a:endParaRPr lang="ko-KR" altLang="en-US" sz="4800" dirty="0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54872" y="3641501"/>
            <a:ext cx="227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Calibri" panose="020F0502020204030204" pitchFamily="34" charset="0"/>
              </a:rPr>
              <a:t>)</a:t>
            </a:r>
            <a:endParaRPr lang="ko-KR" altLang="en-US" sz="4800" dirty="0">
              <a:latin typeface="Calibri" panose="020F0502020204030204" pitchFamily="34" charset="0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 flipV="1">
            <a:off x="3588551" y="4389611"/>
            <a:ext cx="182994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82246" y="4346138"/>
            <a:ext cx="49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Calibri" panose="020F0502020204030204" pitchFamily="34" charset="0"/>
              </a:rPr>
              <a:t>1</a:t>
            </a:r>
            <a:endParaRPr lang="ko-KR" altLang="en-US" sz="4800" dirty="0"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68774" y="2706135"/>
            <a:ext cx="25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FF0000"/>
                </a:solidFill>
                <a:latin typeface="Calibri" panose="020F0502020204030204" pitchFamily="34" charset="0"/>
              </a:rPr>
              <a:t>0</a:t>
            </a:r>
            <a:endParaRPr lang="ko-KR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68379" y="4346138"/>
            <a:ext cx="49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Calibri" panose="020F0502020204030204" pitchFamily="34" charset="0"/>
              </a:rPr>
              <a:t>1</a:t>
            </a:r>
            <a:endParaRPr lang="ko-KR" altLang="en-US" sz="4800" dirty="0"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65741" y="2706135"/>
            <a:ext cx="25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FF0000"/>
                </a:solidFill>
                <a:latin typeface="Calibri" panose="020F0502020204030204" pitchFamily="34" charset="0"/>
              </a:rPr>
              <a:t>0</a:t>
            </a:r>
            <a:endParaRPr lang="ko-KR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54512" y="4346138"/>
            <a:ext cx="49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Calibri" panose="020F0502020204030204" pitchFamily="34" charset="0"/>
              </a:rPr>
              <a:t>0</a:t>
            </a:r>
            <a:endParaRPr lang="ko-KR" altLang="en-US" sz="4800" dirty="0"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40645" y="4346138"/>
            <a:ext cx="49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Calibri" panose="020F0502020204030204" pitchFamily="34" charset="0"/>
              </a:rPr>
              <a:t>0</a:t>
            </a:r>
            <a:endParaRPr lang="ko-KR" altLang="en-US" sz="4800" dirty="0"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26778" y="4346138"/>
            <a:ext cx="49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Calibri" panose="020F0502020204030204" pitchFamily="34" charset="0"/>
              </a:rPr>
              <a:t>1</a:t>
            </a:r>
            <a:endParaRPr lang="ko-KR" altLang="en-US" sz="4800" dirty="0"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62708" y="2706135"/>
            <a:ext cx="25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endParaRPr lang="ko-KR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59675" y="2706135"/>
            <a:ext cx="25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endParaRPr lang="ko-KR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23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2. 2</a:t>
            </a:r>
            <a:r>
              <a:rPr lang="ko-KR" altLang="en-US" dirty="0"/>
              <a:t>진수의 연산 </a:t>
            </a:r>
            <a:r>
              <a:rPr lang="en-US" altLang="ko-KR" dirty="0"/>
              <a:t>(p.24)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ko-KR" altLang="en-US" dirty="0"/>
              <a:t>의 보수를 사용한 뺄셈</a:t>
            </a:r>
            <a:endParaRPr lang="en-US" altLang="ko-KR" dirty="0"/>
          </a:p>
          <a:p>
            <a:pPr marL="457200" lvl="1" indent="0">
              <a:buNone/>
            </a:pPr>
            <a:r>
              <a:rPr lang="ko-KR" altLang="en-US" dirty="0"/>
              <a:t>③ 자리 올림 수가 발생하면 버림</a:t>
            </a:r>
            <a:br>
              <a:rPr lang="en-US" altLang="ko-KR" dirty="0"/>
            </a:br>
            <a:r>
              <a:rPr lang="en-US" altLang="ko-KR" sz="2000" dirty="0"/>
              <a:t>     (</a:t>
            </a:r>
            <a:r>
              <a:rPr lang="en-US" altLang="ko-KR" sz="2000" dirty="0">
                <a:solidFill>
                  <a:srgbClr val="FF0000"/>
                </a:solidFill>
              </a:rPr>
              <a:t>※ </a:t>
            </a:r>
            <a:r>
              <a:rPr lang="ko-KR" altLang="en-US" sz="2000" dirty="0">
                <a:solidFill>
                  <a:srgbClr val="FF0000"/>
                </a:solidFill>
              </a:rPr>
              <a:t>발생하지 않으면 </a:t>
            </a:r>
            <a:r>
              <a:rPr lang="en-US" altLang="ko-KR" sz="2000" dirty="0">
                <a:solidFill>
                  <a:srgbClr val="FF0000"/>
                </a:solidFill>
              </a:rPr>
              <a:t>2</a:t>
            </a:r>
            <a:r>
              <a:rPr lang="ko-KR" altLang="en-US" sz="2000" dirty="0">
                <a:solidFill>
                  <a:srgbClr val="FF0000"/>
                </a:solidFill>
              </a:rPr>
              <a:t>의 보수를 취하고 </a:t>
            </a:r>
            <a:r>
              <a:rPr lang="en-US" altLang="ko-KR" sz="2000" dirty="0">
                <a:solidFill>
                  <a:srgbClr val="FF0000"/>
                </a:solidFill>
              </a:rPr>
              <a:t>‘-’ </a:t>
            </a:r>
            <a:r>
              <a:rPr lang="ko-KR" altLang="en-US" sz="2000" dirty="0">
                <a:solidFill>
                  <a:srgbClr val="FF0000"/>
                </a:solidFill>
              </a:rPr>
              <a:t>를 붙임</a:t>
            </a:r>
            <a:r>
              <a:rPr lang="en-US" altLang="ko-KR" sz="2000" dirty="0"/>
              <a:t>)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56</a:t>
            </a:fld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787030" y="2969653"/>
            <a:ext cx="159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dirty="0">
                <a:latin typeface="Calibri" panose="020F0502020204030204" pitchFamily="34" charset="0"/>
                <a:cs typeface="Calibri" panose="020F0502020204030204" pitchFamily="34" charset="0"/>
              </a:rPr>
              <a:t>0111</a:t>
            </a:r>
            <a:endParaRPr lang="ko-KR" alt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87031" y="3584783"/>
            <a:ext cx="159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dirty="0">
                <a:latin typeface="Calibri" panose="020F0502020204030204" pitchFamily="34" charset="0"/>
                <a:cs typeface="Calibri" panose="020F0502020204030204" pitchFamily="34" charset="0"/>
              </a:rPr>
              <a:t>1100</a:t>
            </a:r>
            <a:endParaRPr lang="ko-KR" alt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81980" y="3641501"/>
            <a:ext cx="562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54872" y="3641501"/>
            <a:ext cx="227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ko-KR" alt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 flipV="1">
            <a:off x="3588551" y="4389611"/>
            <a:ext cx="182994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82246" y="4346138"/>
            <a:ext cx="49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ko-KR" alt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68379" y="4346138"/>
            <a:ext cx="49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ko-KR" alt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54512" y="4346138"/>
            <a:ext cx="49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ko-KR" alt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40645" y="4346138"/>
            <a:ext cx="49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ko-KR" alt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26778" y="4346138"/>
            <a:ext cx="49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ko-KR" alt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곱셈 기호 2"/>
          <p:cNvSpPr/>
          <p:nvPr/>
        </p:nvSpPr>
        <p:spPr>
          <a:xfrm>
            <a:off x="3601632" y="4493510"/>
            <a:ext cx="536251" cy="536251"/>
          </a:xfrm>
          <a:prstGeom prst="mathMultiply">
            <a:avLst>
              <a:gd name="adj1" fmla="val 20277"/>
            </a:avLst>
          </a:prstGeom>
          <a:solidFill>
            <a:srgbClr val="FF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976304" y="5494234"/>
            <a:ext cx="6614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∴ </a:t>
            </a:r>
            <a:r>
              <a:rPr lang="en-US" altLang="ko-KR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0111</a:t>
            </a:r>
            <a:r>
              <a:rPr lang="en-US" altLang="ko-KR" sz="40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r>
              <a:rPr lang="en-US" altLang="ko-KR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- 0100</a:t>
            </a:r>
            <a:r>
              <a:rPr lang="en-US" altLang="ko-KR" sz="40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r>
              <a:rPr lang="en-US" altLang="ko-KR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= 0011</a:t>
            </a:r>
            <a:r>
              <a:rPr lang="en-US" altLang="ko-KR" sz="40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endParaRPr lang="ko-KR" altLang="en-US" sz="40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121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2. 2</a:t>
            </a:r>
            <a:r>
              <a:rPr lang="ko-KR" altLang="en-US" dirty="0"/>
              <a:t>진수의 연산 </a:t>
            </a:r>
            <a:r>
              <a:rPr lang="en-US" altLang="ko-KR" dirty="0"/>
              <a:t>(p.24)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57</a:t>
            </a:fld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28200" y="1492610"/>
            <a:ext cx="788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예제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 0100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- 0111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= ?</a:t>
            </a:r>
            <a:endParaRPr lang="ko-KR" altLang="en-US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628200" y="1986210"/>
            <a:ext cx="7887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/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풀이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&gt;</a:t>
            </a:r>
            <a:endParaRPr lang="ko-KR" altLang="en-US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00150" y="2565876"/>
            <a:ext cx="731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/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① 감수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0111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보수를 구함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200150" y="3846953"/>
            <a:ext cx="731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/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② </a:t>
            </a:r>
            <a:r>
              <a:rPr lang="ko-KR" altLang="en-US" sz="2400" dirty="0" err="1">
                <a:latin typeface="메이플스토리" panose="02000300000000000000" pitchFamily="2" charset="-127"/>
                <a:ea typeface="메이플스토리" panose="02000300000000000000" pitchFamily="2" charset="-127"/>
              </a:rPr>
              <a:t>피감수와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감수의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보수를 더함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480321" y="4625540"/>
            <a:ext cx="1317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dirty="0">
                <a:latin typeface="Calibri" panose="020F0502020204030204" pitchFamily="34" charset="0"/>
              </a:rPr>
              <a:t>0100</a:t>
            </a:r>
            <a:endParaRPr lang="ko-KR" altLang="en-US" sz="3200" dirty="0">
              <a:latin typeface="Calibri" panose="020F050202020403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480322" y="5029341"/>
            <a:ext cx="1317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dirty="0">
                <a:latin typeface="Calibri" panose="020F0502020204030204" pitchFamily="34" charset="0"/>
              </a:rPr>
              <a:t>1001</a:t>
            </a:r>
            <a:endParaRPr lang="ko-KR" altLang="en-US" sz="3200" dirty="0">
              <a:latin typeface="Calibri" panose="020F0502020204030204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2905600" y="5046352"/>
            <a:ext cx="1908609" cy="584775"/>
            <a:chOff x="3626777" y="4313027"/>
            <a:chExt cx="1908609" cy="584775"/>
          </a:xfrm>
        </p:grpSpPr>
        <p:sp>
          <p:nvSpPr>
            <p:cNvPr id="74" name="TextBox 73"/>
            <p:cNvSpPr txBox="1"/>
            <p:nvPr/>
          </p:nvSpPr>
          <p:spPr>
            <a:xfrm>
              <a:off x="3626777" y="4313027"/>
              <a:ext cx="5626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dirty="0">
                  <a:latin typeface="Calibri" panose="020F0502020204030204" pitchFamily="34" charset="0"/>
                </a:rPr>
                <a:t>+</a:t>
              </a:r>
              <a:endParaRPr lang="ko-KR" altLang="en-US" sz="3200" dirty="0">
                <a:latin typeface="Calibri" panose="020F050202020403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099669" y="4313027"/>
              <a:ext cx="2271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dirty="0">
                  <a:latin typeface="Calibri" panose="020F0502020204030204" pitchFamily="34" charset="0"/>
                </a:rPr>
                <a:t>)</a:t>
              </a:r>
              <a:endParaRPr lang="ko-KR" altLang="en-US" sz="3200" dirty="0">
                <a:latin typeface="Calibri" panose="020F0502020204030204" pitchFamily="34" charset="0"/>
              </a:endParaRPr>
            </a:p>
          </p:txBody>
        </p:sp>
        <p:cxnSp>
          <p:nvCxnSpPr>
            <p:cNvPr id="76" name="직선 연결선 75"/>
            <p:cNvCxnSpPr/>
            <p:nvPr/>
          </p:nvCxnSpPr>
          <p:spPr>
            <a:xfrm flipV="1">
              <a:off x="4233348" y="4794839"/>
              <a:ext cx="1302038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4413392" y="5523853"/>
            <a:ext cx="3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Calibri" panose="020F0502020204030204" pitchFamily="34" charset="0"/>
              </a:rPr>
              <a:t>1</a:t>
            </a:r>
            <a:endParaRPr lang="ko-KR" altLang="en-US" sz="32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263098" y="4453204"/>
            <a:ext cx="254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  <a:latin typeface="Calibri" panose="020F0502020204030204" pitchFamily="34" charset="0"/>
              </a:rPr>
              <a:t>0</a:t>
            </a:r>
            <a:endParaRPr lang="ko-KR" altLang="en-US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200594" y="5523853"/>
            <a:ext cx="3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Calibri" panose="020F0502020204030204" pitchFamily="34" charset="0"/>
              </a:rPr>
              <a:t>0</a:t>
            </a:r>
            <a:endParaRPr lang="ko-KR" altLang="en-US" sz="32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054744" y="4453204"/>
            <a:ext cx="254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  <a:latin typeface="Calibri" panose="020F0502020204030204" pitchFamily="34" charset="0"/>
              </a:rPr>
              <a:t>0</a:t>
            </a:r>
            <a:endParaRPr lang="ko-KR" altLang="en-US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987795" y="5523853"/>
            <a:ext cx="3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Calibri" panose="020F0502020204030204" pitchFamily="34" charset="0"/>
              </a:rPr>
              <a:t>1</a:t>
            </a:r>
            <a:endParaRPr lang="ko-KR" altLang="en-US" sz="32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774996" y="5523853"/>
            <a:ext cx="3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Calibri" panose="020F0502020204030204" pitchFamily="34" charset="0"/>
              </a:rPr>
              <a:t>1</a:t>
            </a:r>
            <a:endParaRPr lang="ko-KR" altLang="en-US" sz="32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562197" y="5523853"/>
            <a:ext cx="3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0</a:t>
            </a:r>
            <a:endParaRPr lang="ko-KR" altLang="en-US" sz="3200" dirty="0">
              <a:solidFill>
                <a:schemeClr val="bg2">
                  <a:lumMod val="9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846390" y="4453204"/>
            <a:ext cx="254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  <a:latin typeface="Calibri" panose="020F0502020204030204" pitchFamily="34" charset="0"/>
              </a:rPr>
              <a:t>0</a:t>
            </a:r>
            <a:endParaRPr lang="ko-KR" altLang="en-US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638036" y="4453204"/>
            <a:ext cx="254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0</a:t>
            </a:r>
            <a:endParaRPr lang="ko-KR" altLang="en-US" sz="1600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310493" y="3070178"/>
            <a:ext cx="4523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1000(1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보수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 + 1 = </a:t>
            </a:r>
            <a:r>
              <a:rPr lang="en-US" altLang="ko-KR" sz="24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1001</a:t>
            </a:r>
            <a:endParaRPr lang="ko-KR" altLang="en-US" sz="2400" dirty="0">
              <a:solidFill>
                <a:schemeClr val="accent2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26191" y="6137057"/>
            <a:ext cx="2810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자리 </a:t>
            </a:r>
            <a:r>
              <a:rPr lang="ko-KR" altLang="en-US" sz="2000" dirty="0" err="1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올림수</a:t>
            </a:r>
            <a:r>
              <a:rPr lang="ko-KR" altLang="en-US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발생하지 않음</a:t>
            </a:r>
          </a:p>
        </p:txBody>
      </p:sp>
      <p:cxnSp>
        <p:nvCxnSpPr>
          <p:cNvPr id="139" name="직선 연결선 138"/>
          <p:cNvCxnSpPr/>
          <p:nvPr/>
        </p:nvCxnSpPr>
        <p:spPr>
          <a:xfrm>
            <a:off x="3745326" y="6019667"/>
            <a:ext cx="0" cy="337454"/>
          </a:xfrm>
          <a:prstGeom prst="line">
            <a:avLst/>
          </a:prstGeom>
          <a:ln w="28575">
            <a:solidFill>
              <a:srgbClr val="996633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직선 화살표 연결선 139"/>
          <p:cNvCxnSpPr/>
          <p:nvPr/>
        </p:nvCxnSpPr>
        <p:spPr>
          <a:xfrm>
            <a:off x="3735230" y="6342833"/>
            <a:ext cx="930728" cy="0"/>
          </a:xfrm>
          <a:prstGeom prst="straightConnector1">
            <a:avLst/>
          </a:prstGeom>
          <a:ln w="28575">
            <a:solidFill>
              <a:srgbClr val="996633">
                <a:alpha val="69804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95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138" grpId="0"/>
      <p:bldP spid="1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2. 2</a:t>
            </a:r>
            <a:r>
              <a:rPr lang="ko-KR" altLang="en-US" dirty="0"/>
              <a:t>진수의 연산 </a:t>
            </a:r>
            <a:r>
              <a:rPr lang="en-US" altLang="ko-KR" dirty="0"/>
              <a:t>(p.24)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58</a:t>
            </a:fld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28200" y="1492610"/>
            <a:ext cx="788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예제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 0100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- 0111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= ?</a:t>
            </a:r>
            <a:endParaRPr lang="ko-KR" altLang="en-US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628200" y="1986210"/>
            <a:ext cx="7887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/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풀이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&gt;</a:t>
            </a:r>
            <a:endParaRPr lang="ko-KR" altLang="en-US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00150" y="2565876"/>
            <a:ext cx="731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/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③ 자리 </a:t>
            </a:r>
            <a:r>
              <a:rPr lang="ko-KR" altLang="en-US" sz="2400" dirty="0" err="1">
                <a:latin typeface="메이플스토리" panose="02000300000000000000" pitchFamily="2" charset="-127"/>
                <a:ea typeface="메이플스토리" panose="02000300000000000000" pitchFamily="2" charset="-127"/>
              </a:rPr>
              <a:t>올림수가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없기 때문에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1101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보수를 구함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200150" y="3846953"/>
            <a:ext cx="731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/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④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‘-’ 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를 붙임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2310493" y="3070178"/>
            <a:ext cx="4523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0010(1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보수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 + 1 = </a:t>
            </a:r>
            <a:r>
              <a:rPr lang="en-US" altLang="ko-KR" sz="24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0011</a:t>
            </a:r>
            <a:endParaRPr lang="ko-KR" altLang="en-US" sz="2400" dirty="0">
              <a:solidFill>
                <a:schemeClr val="accent2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10493" y="4413936"/>
            <a:ext cx="4523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rgbClr val="C0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-</a:t>
            </a:r>
            <a:r>
              <a:rPr lang="en-US" altLang="ko-KR" sz="2400" dirty="0">
                <a:solidFill>
                  <a:srgbClr val="5B9BD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0011</a:t>
            </a:r>
            <a:endParaRPr lang="ko-KR" altLang="en-US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31795" y="5494234"/>
            <a:ext cx="6880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∴ </a:t>
            </a:r>
            <a:r>
              <a:rPr lang="en-US" altLang="ko-KR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0100</a:t>
            </a:r>
            <a:r>
              <a:rPr lang="en-US" altLang="ko-KR" sz="40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r>
              <a:rPr lang="en-US" altLang="ko-KR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- 0111</a:t>
            </a:r>
            <a:r>
              <a:rPr lang="en-US" altLang="ko-KR" sz="40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r>
              <a:rPr lang="en-US" altLang="ko-KR" sz="4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= -0011</a:t>
            </a:r>
            <a:r>
              <a:rPr lang="en-US" altLang="ko-KR" sz="40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endParaRPr lang="ko-KR" altLang="en-US" sz="40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73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138" grpId="0"/>
      <p:bldP spid="24" grpId="0"/>
      <p:bldP spid="2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2. 2</a:t>
            </a:r>
            <a:r>
              <a:rPr lang="ko-KR" altLang="en-US" dirty="0"/>
              <a:t>진수의 연산 </a:t>
            </a:r>
            <a:r>
              <a:rPr lang="en-US" altLang="ko-KR" dirty="0"/>
              <a:t>(p.25)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곱셈</a:t>
            </a:r>
            <a:endParaRPr lang="en-US" altLang="ko-KR" dirty="0"/>
          </a:p>
          <a:p>
            <a:pPr marL="457200" lvl="1" indent="0">
              <a:buNone/>
            </a:pPr>
            <a:r>
              <a:rPr lang="ko-KR" altLang="en-US" dirty="0"/>
              <a:t>① 승수의 최하위 자리부터 피승수와의 곱을 구함</a:t>
            </a:r>
            <a:endParaRPr lang="en-US" altLang="ko-KR" dirty="0"/>
          </a:p>
          <a:p>
            <a:pPr marL="914400" lvl="2" indent="0">
              <a:buNone/>
            </a:pPr>
            <a:r>
              <a:rPr lang="ko-KR" altLang="en-US" dirty="0"/>
              <a:t>☞ 곱한 결과의 최하위 자리를 승수의 자리와 맞춤</a:t>
            </a:r>
            <a:endParaRPr lang="en-US" altLang="ko-KR" dirty="0"/>
          </a:p>
          <a:p>
            <a:pPr marL="457200" lvl="1" indent="0">
              <a:buNone/>
            </a:pPr>
            <a:r>
              <a:rPr lang="ko-KR" altLang="en-US" dirty="0"/>
              <a:t>② 승수의 </a:t>
            </a:r>
            <a:r>
              <a:rPr lang="ko-KR" altLang="en-US" dirty="0" err="1"/>
              <a:t>자리별로</a:t>
            </a:r>
            <a:r>
              <a:rPr lang="ko-KR" altLang="en-US" dirty="0"/>
              <a:t> 구한 곱들을 더함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59</a:t>
            </a:fld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055337" y="3279658"/>
            <a:ext cx="1317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dirty="0">
                <a:latin typeface="Calibri" panose="020F0502020204030204" pitchFamily="34" charset="0"/>
              </a:rPr>
              <a:t>1001</a:t>
            </a:r>
            <a:endParaRPr lang="ko-KR" altLang="en-US" sz="3200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55338" y="3683459"/>
            <a:ext cx="1317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dirty="0">
                <a:latin typeface="Calibri" panose="020F0502020204030204" pitchFamily="34" charset="0"/>
              </a:rPr>
              <a:t>101</a:t>
            </a:r>
            <a:endParaRPr lang="ko-KR" altLang="en-US" sz="3200" dirty="0">
              <a:latin typeface="Calibri" panose="020F0502020204030204" pitchFamily="34" charset="0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5480616" y="3700470"/>
            <a:ext cx="1908609" cy="584775"/>
            <a:chOff x="3626777" y="4313027"/>
            <a:chExt cx="1908609" cy="584775"/>
          </a:xfrm>
        </p:grpSpPr>
        <p:sp>
          <p:nvSpPr>
            <p:cNvPr id="17" name="TextBox 16"/>
            <p:cNvSpPr txBox="1"/>
            <p:nvPr/>
          </p:nvSpPr>
          <p:spPr>
            <a:xfrm>
              <a:off x="3626777" y="4313027"/>
              <a:ext cx="5626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dirty="0">
                  <a:latin typeface="Calibri" panose="020F0502020204030204" pitchFamily="34" charset="0"/>
                </a:rPr>
                <a:t>×</a:t>
              </a:r>
              <a:endParaRPr lang="ko-KR" altLang="en-US" sz="3200" dirty="0">
                <a:latin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99669" y="4313027"/>
              <a:ext cx="2271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dirty="0">
                  <a:latin typeface="Calibri" panose="020F0502020204030204" pitchFamily="34" charset="0"/>
                </a:rPr>
                <a:t>)</a:t>
              </a:r>
              <a:endParaRPr lang="ko-KR" altLang="en-US" sz="3200" dirty="0">
                <a:latin typeface="Calibri" panose="020F0502020204030204" pitchFamily="34" charset="0"/>
              </a:endParaRPr>
            </a:p>
          </p:txBody>
        </p:sp>
        <p:cxnSp>
          <p:nvCxnSpPr>
            <p:cNvPr id="19" name="직선 연결선 18"/>
            <p:cNvCxnSpPr/>
            <p:nvPr/>
          </p:nvCxnSpPr>
          <p:spPr>
            <a:xfrm flipV="1">
              <a:off x="4233348" y="4794839"/>
              <a:ext cx="1302038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6988408" y="4177971"/>
            <a:ext cx="3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Calibri" panose="020F0502020204030204" pitchFamily="34" charset="0"/>
              </a:rPr>
              <a:t>1</a:t>
            </a:r>
            <a:endParaRPr lang="ko-KR" altLang="en-US" sz="3200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75610" y="4177971"/>
            <a:ext cx="3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Calibri" panose="020F0502020204030204" pitchFamily="34" charset="0"/>
              </a:rPr>
              <a:t>0</a:t>
            </a:r>
            <a:endParaRPr lang="ko-KR" altLang="en-US" sz="3200" dirty="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62811" y="4177971"/>
            <a:ext cx="3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Calibri" panose="020F0502020204030204" pitchFamily="34" charset="0"/>
              </a:rPr>
              <a:t>0</a:t>
            </a:r>
            <a:endParaRPr lang="ko-KR" altLang="en-US" sz="3200" dirty="0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50012" y="4177971"/>
            <a:ext cx="3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Calibri" panose="020F0502020204030204" pitchFamily="34" charset="0"/>
              </a:rPr>
              <a:t>1</a:t>
            </a:r>
            <a:endParaRPr lang="ko-KR" altLang="en-US" sz="3200" dirty="0"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75609" y="4560053"/>
            <a:ext cx="3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Calibri" panose="020F0502020204030204" pitchFamily="34" charset="0"/>
              </a:rPr>
              <a:t>0</a:t>
            </a:r>
            <a:endParaRPr lang="ko-KR" altLang="en-US" sz="3200" dirty="0"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62811" y="4560053"/>
            <a:ext cx="3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Calibri" panose="020F0502020204030204" pitchFamily="34" charset="0"/>
              </a:rPr>
              <a:t>0</a:t>
            </a:r>
            <a:endParaRPr lang="ko-KR" altLang="en-US" sz="3200" dirty="0"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50012" y="4560053"/>
            <a:ext cx="3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Calibri" panose="020F0502020204030204" pitchFamily="34" charset="0"/>
              </a:rPr>
              <a:t>0</a:t>
            </a:r>
            <a:endParaRPr lang="ko-KR" altLang="en-US" sz="3200" dirty="0"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37213" y="4560053"/>
            <a:ext cx="3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Calibri" panose="020F0502020204030204" pitchFamily="34" charset="0"/>
              </a:rPr>
              <a:t>0</a:t>
            </a:r>
            <a:endParaRPr lang="ko-KR" altLang="en-US" sz="3200" dirty="0"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62810" y="4931295"/>
            <a:ext cx="3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Calibri" panose="020F0502020204030204" pitchFamily="34" charset="0"/>
              </a:rPr>
              <a:t>1</a:t>
            </a:r>
            <a:endParaRPr lang="ko-KR" altLang="en-US" sz="3200" dirty="0"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50012" y="4931295"/>
            <a:ext cx="3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Calibri" panose="020F0502020204030204" pitchFamily="34" charset="0"/>
              </a:rPr>
              <a:t>0</a:t>
            </a:r>
            <a:endParaRPr lang="ko-KR" altLang="en-US" sz="3200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37213" y="4931295"/>
            <a:ext cx="3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Calibri" panose="020F0502020204030204" pitchFamily="34" charset="0"/>
              </a:rPr>
              <a:t>0</a:t>
            </a:r>
            <a:endParaRPr lang="ko-KR" altLang="en-US" sz="3200" dirty="0"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24414" y="4931295"/>
            <a:ext cx="3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Calibri" panose="020F0502020204030204" pitchFamily="34" charset="0"/>
              </a:rPr>
              <a:t>1</a:t>
            </a:r>
            <a:endParaRPr lang="ko-KR" altLang="en-US" sz="3200" dirty="0">
              <a:latin typeface="Calibri" panose="020F0502020204030204" pitchFamily="34" charset="0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5961128" y="5446680"/>
            <a:ext cx="14357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775609" y="5448525"/>
            <a:ext cx="3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Calibri" panose="020F0502020204030204" pitchFamily="34" charset="0"/>
              </a:rPr>
              <a:t>0</a:t>
            </a:r>
            <a:endParaRPr lang="ko-KR" altLang="en-US" sz="3200" dirty="0">
              <a:latin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62811" y="5448525"/>
            <a:ext cx="3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Calibri" panose="020F0502020204030204" pitchFamily="34" charset="0"/>
              </a:rPr>
              <a:t>1</a:t>
            </a:r>
            <a:endParaRPr lang="ko-KR" altLang="en-US" sz="3200" dirty="0">
              <a:latin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50012" y="5448525"/>
            <a:ext cx="3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Calibri" panose="020F0502020204030204" pitchFamily="34" charset="0"/>
              </a:rPr>
              <a:t>1</a:t>
            </a:r>
            <a:endParaRPr lang="ko-KR" altLang="en-US" sz="3200" dirty="0">
              <a:latin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37213" y="5448525"/>
            <a:ext cx="3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Calibri" panose="020F0502020204030204" pitchFamily="34" charset="0"/>
              </a:rPr>
              <a:t>0</a:t>
            </a:r>
            <a:endParaRPr lang="ko-KR" altLang="en-US" sz="3200" dirty="0">
              <a:latin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88407" y="5448525"/>
            <a:ext cx="3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Calibri" panose="020F0502020204030204" pitchFamily="34" charset="0"/>
              </a:rPr>
              <a:t>1</a:t>
            </a:r>
            <a:endParaRPr lang="ko-KR" altLang="en-US" sz="3200" dirty="0">
              <a:latin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24413" y="5448525"/>
            <a:ext cx="3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Calibri" panose="020F0502020204030204" pitchFamily="34" charset="0"/>
              </a:rPr>
              <a:t>1</a:t>
            </a:r>
            <a:endParaRPr lang="ko-KR" altLang="en-US" sz="3200" dirty="0">
              <a:latin typeface="Calibri" panose="020F0502020204030204" pitchFamily="34" charset="0"/>
            </a:endParaRPr>
          </a:p>
        </p:txBody>
      </p:sp>
      <p:sp>
        <p:nvSpPr>
          <p:cNvPr id="43" name="타원 42"/>
          <p:cNvSpPr/>
          <p:nvPr/>
        </p:nvSpPr>
        <p:spPr>
          <a:xfrm>
            <a:off x="7072290" y="3823613"/>
            <a:ext cx="205848" cy="313538"/>
          </a:xfrm>
          <a:prstGeom prst="ellipse">
            <a:avLst/>
          </a:prstGeom>
          <a:solidFill>
            <a:srgbClr val="5B9BD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44" name="타원 43"/>
          <p:cNvSpPr/>
          <p:nvPr/>
        </p:nvSpPr>
        <p:spPr>
          <a:xfrm>
            <a:off x="6866441" y="3823613"/>
            <a:ext cx="205848" cy="313538"/>
          </a:xfrm>
          <a:prstGeom prst="ellipse">
            <a:avLst/>
          </a:prstGeom>
          <a:solidFill>
            <a:srgbClr val="5B9BD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45" name="타원 44"/>
          <p:cNvSpPr/>
          <p:nvPr/>
        </p:nvSpPr>
        <p:spPr>
          <a:xfrm>
            <a:off x="6660592" y="3823613"/>
            <a:ext cx="205848" cy="313538"/>
          </a:xfrm>
          <a:prstGeom prst="ellipse">
            <a:avLst/>
          </a:prstGeom>
          <a:solidFill>
            <a:srgbClr val="5B9BD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1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5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수치 데이터의 표현 </a:t>
            </a:r>
            <a:r>
              <a:rPr lang="en-US" altLang="ko-KR" dirty="0"/>
              <a:t>(p.19)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28200" y="1492610"/>
            <a:ext cx="788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예제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 -139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를 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바이트 고정 소수점 형식으로 표현</a:t>
            </a:r>
            <a:endParaRPr lang="ko-KR" altLang="en-US" sz="2800" dirty="0"/>
          </a:p>
        </p:txBody>
      </p:sp>
      <p:sp>
        <p:nvSpPr>
          <p:cNvPr id="87" name="TextBox 86"/>
          <p:cNvSpPr txBox="1"/>
          <p:nvPr/>
        </p:nvSpPr>
        <p:spPr>
          <a:xfrm>
            <a:off x="3887405" y="2177240"/>
            <a:ext cx="227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Calibri" panose="020F0502020204030204" pitchFamily="34" charset="0"/>
              </a:rPr>
              <a:t>)</a:t>
            </a:r>
            <a:endParaRPr lang="ko-KR" altLang="en-US" sz="2800" dirty="0">
              <a:latin typeface="Calibri" panose="020F050202020403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418305" y="2177240"/>
            <a:ext cx="562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dirty="0">
                <a:latin typeface="Calibri" panose="020F0502020204030204" pitchFamily="34" charset="0"/>
              </a:rPr>
              <a:t>2</a:t>
            </a:r>
            <a:endParaRPr lang="ko-KR" altLang="en-US" sz="2800" dirty="0">
              <a:latin typeface="Calibri" panose="020F0502020204030204" pitchFamily="34" charset="0"/>
            </a:endParaRPr>
          </a:p>
        </p:txBody>
      </p:sp>
      <p:cxnSp>
        <p:nvCxnSpPr>
          <p:cNvPr id="89" name="직선 연결선 88"/>
          <p:cNvCxnSpPr/>
          <p:nvPr/>
        </p:nvCxnSpPr>
        <p:spPr>
          <a:xfrm flipV="1">
            <a:off x="4058690" y="2612423"/>
            <a:ext cx="10800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219734" y="2175284"/>
            <a:ext cx="7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dirty="0">
                <a:latin typeface="Calibri" panose="020F0502020204030204" pitchFamily="34" charset="0"/>
              </a:rPr>
              <a:t>139</a:t>
            </a:r>
            <a:endParaRPr lang="ko-KR" altLang="en-US" sz="2800" dirty="0">
              <a:latin typeface="Calibri" panose="020F050202020403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138690" y="2662694"/>
            <a:ext cx="80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Calibri" panose="020F0502020204030204" pitchFamily="34" charset="0"/>
              </a:rPr>
              <a:t>→</a:t>
            </a:r>
            <a:r>
              <a:rPr lang="ko-KR" altLang="en-US" sz="2800" dirty="0">
                <a:solidFill>
                  <a:schemeClr val="accent5"/>
                </a:solidFill>
                <a:latin typeface="Calibri" panose="020F0502020204030204" pitchFamily="34" charset="0"/>
              </a:rPr>
              <a:t> </a:t>
            </a:r>
            <a:r>
              <a:rPr lang="en-US" altLang="ko-KR" sz="2800" dirty="0">
                <a:solidFill>
                  <a:schemeClr val="accent5"/>
                </a:solidFill>
                <a:latin typeface="Calibri" panose="020F0502020204030204" pitchFamily="34" charset="0"/>
              </a:rPr>
              <a:t>1</a:t>
            </a:r>
            <a:endParaRPr lang="ko-KR" altLang="en-US" sz="2800" dirty="0">
              <a:solidFill>
                <a:schemeClr val="accent5"/>
              </a:solidFill>
              <a:latin typeface="Calibri" panose="020F050202020403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219735" y="2656961"/>
            <a:ext cx="7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dirty="0">
                <a:latin typeface="Calibri" panose="020F0502020204030204" pitchFamily="34" charset="0"/>
              </a:rPr>
              <a:t>69</a:t>
            </a:r>
            <a:endParaRPr lang="ko-KR" altLang="en-US" sz="2800" dirty="0">
              <a:latin typeface="Calibri" panose="020F0502020204030204" pitchFamily="34" charset="0"/>
            </a:endParaRPr>
          </a:p>
        </p:txBody>
      </p:sp>
      <p:cxnSp>
        <p:nvCxnSpPr>
          <p:cNvPr id="93" name="직선 화살표 연결선 92"/>
          <p:cNvCxnSpPr/>
          <p:nvPr/>
        </p:nvCxnSpPr>
        <p:spPr>
          <a:xfrm flipV="1">
            <a:off x="6124480" y="2845947"/>
            <a:ext cx="0" cy="3441222"/>
          </a:xfrm>
          <a:prstGeom prst="straightConnector1">
            <a:avLst/>
          </a:prstGeom>
          <a:ln w="28575">
            <a:solidFill>
              <a:srgbClr val="5B9BD5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오른쪽 화살표 93"/>
          <p:cNvSpPr/>
          <p:nvPr/>
        </p:nvSpPr>
        <p:spPr>
          <a:xfrm>
            <a:off x="6387445" y="4451187"/>
            <a:ext cx="370541" cy="334237"/>
          </a:xfrm>
          <a:prstGeom prst="rightArrow">
            <a:avLst/>
          </a:prstGeom>
          <a:solidFill>
            <a:srgbClr val="5B9B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TextBox 94"/>
          <p:cNvSpPr txBox="1"/>
          <p:nvPr/>
        </p:nvSpPr>
        <p:spPr>
          <a:xfrm>
            <a:off x="6879762" y="4356695"/>
            <a:ext cx="1646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chemeClr val="accent5"/>
                </a:solidFill>
                <a:latin typeface="Calibri" panose="020F0502020204030204" pitchFamily="34" charset="0"/>
              </a:rPr>
              <a:t>10001011</a:t>
            </a:r>
            <a:endParaRPr lang="ko-KR" altLang="en-US" sz="2800" baseline="-25000" dirty="0">
              <a:latin typeface="Calibri" panose="020F0502020204030204" pitchFamily="34" charset="0"/>
            </a:endParaRPr>
          </a:p>
        </p:txBody>
      </p:sp>
      <p:grpSp>
        <p:nvGrpSpPr>
          <p:cNvPr id="96" name="그룹 95"/>
          <p:cNvGrpSpPr/>
          <p:nvPr/>
        </p:nvGrpSpPr>
        <p:grpSpPr>
          <a:xfrm>
            <a:off x="3418305" y="2666142"/>
            <a:ext cx="2526785" cy="1008674"/>
            <a:chOff x="1381363" y="3294496"/>
            <a:chExt cx="2526785" cy="1008674"/>
          </a:xfrm>
        </p:grpSpPr>
        <p:sp>
          <p:nvSpPr>
            <p:cNvPr id="97" name="TextBox 96"/>
            <p:cNvSpPr txBox="1"/>
            <p:nvPr/>
          </p:nvSpPr>
          <p:spPr>
            <a:xfrm>
              <a:off x="1850463" y="3294496"/>
              <a:ext cx="227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latin typeface="Calibri" panose="020F0502020204030204" pitchFamily="34" charset="0"/>
                </a:rPr>
                <a:t>)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381363" y="3294496"/>
              <a:ext cx="5626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latin typeface="Calibri" panose="020F0502020204030204" pitchFamily="34" charset="0"/>
                </a:rPr>
                <a:t>2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  <p:cxnSp>
          <p:nvCxnSpPr>
            <p:cNvPr id="99" name="직선 연결선 98"/>
            <p:cNvCxnSpPr/>
            <p:nvPr/>
          </p:nvCxnSpPr>
          <p:spPr>
            <a:xfrm flipV="1">
              <a:off x="2021748" y="3729679"/>
              <a:ext cx="10800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3101748" y="3779950"/>
              <a:ext cx="80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atin typeface="Calibri" panose="020F0502020204030204" pitchFamily="34" charset="0"/>
                </a:rPr>
                <a:t>→</a:t>
              </a:r>
              <a:r>
                <a:rPr lang="ko-KR" altLang="en-US" sz="2800" dirty="0">
                  <a:solidFill>
                    <a:schemeClr val="accent5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ko-KR" sz="2800" dirty="0">
                  <a:solidFill>
                    <a:schemeClr val="accent5"/>
                  </a:solidFill>
                  <a:latin typeface="Calibri" panose="020F0502020204030204" pitchFamily="34" charset="0"/>
                </a:rPr>
                <a:t>1</a:t>
              </a:r>
              <a:endParaRPr lang="ko-KR" altLang="en-US" sz="2800" dirty="0">
                <a:solidFill>
                  <a:schemeClr val="accent5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182793" y="3774217"/>
              <a:ext cx="75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latin typeface="Calibri" panose="020F0502020204030204" pitchFamily="34" charset="0"/>
                </a:rPr>
                <a:t>34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02" name="그룹 101"/>
          <p:cNvGrpSpPr/>
          <p:nvPr/>
        </p:nvGrpSpPr>
        <p:grpSpPr>
          <a:xfrm>
            <a:off x="3418305" y="3133687"/>
            <a:ext cx="2526785" cy="1008674"/>
            <a:chOff x="1381363" y="3294496"/>
            <a:chExt cx="2526785" cy="1008674"/>
          </a:xfrm>
        </p:grpSpPr>
        <p:sp>
          <p:nvSpPr>
            <p:cNvPr id="103" name="TextBox 102"/>
            <p:cNvSpPr txBox="1"/>
            <p:nvPr/>
          </p:nvSpPr>
          <p:spPr>
            <a:xfrm>
              <a:off x="1850463" y="3294496"/>
              <a:ext cx="227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latin typeface="Calibri" panose="020F0502020204030204" pitchFamily="34" charset="0"/>
                </a:rPr>
                <a:t>)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381363" y="3294496"/>
              <a:ext cx="5626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latin typeface="Calibri" panose="020F0502020204030204" pitchFamily="34" charset="0"/>
                </a:rPr>
                <a:t>2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  <p:cxnSp>
          <p:nvCxnSpPr>
            <p:cNvPr id="105" name="직선 연결선 104"/>
            <p:cNvCxnSpPr/>
            <p:nvPr/>
          </p:nvCxnSpPr>
          <p:spPr>
            <a:xfrm flipV="1">
              <a:off x="2021748" y="3729679"/>
              <a:ext cx="10800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3101748" y="3779950"/>
              <a:ext cx="80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atin typeface="Calibri" panose="020F0502020204030204" pitchFamily="34" charset="0"/>
                </a:rPr>
                <a:t>→</a:t>
              </a:r>
              <a:r>
                <a:rPr lang="ko-KR" altLang="en-US" sz="2800" dirty="0">
                  <a:solidFill>
                    <a:schemeClr val="accent5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ko-KR" sz="2800" dirty="0">
                  <a:solidFill>
                    <a:schemeClr val="accent5"/>
                  </a:solidFill>
                  <a:latin typeface="Calibri" panose="020F0502020204030204" pitchFamily="34" charset="0"/>
                </a:rPr>
                <a:t>0</a:t>
              </a:r>
              <a:endParaRPr lang="ko-KR" altLang="en-US" sz="2800" dirty="0">
                <a:solidFill>
                  <a:schemeClr val="accent5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182793" y="3774217"/>
              <a:ext cx="75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latin typeface="Calibri" panose="020F0502020204030204" pitchFamily="34" charset="0"/>
                </a:rPr>
                <a:t>17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08" name="그룹 107"/>
          <p:cNvGrpSpPr/>
          <p:nvPr/>
        </p:nvGrpSpPr>
        <p:grpSpPr>
          <a:xfrm>
            <a:off x="3418305" y="3615364"/>
            <a:ext cx="2526785" cy="1008674"/>
            <a:chOff x="1381363" y="3294496"/>
            <a:chExt cx="2526785" cy="1008674"/>
          </a:xfrm>
        </p:grpSpPr>
        <p:sp>
          <p:nvSpPr>
            <p:cNvPr id="109" name="TextBox 108"/>
            <p:cNvSpPr txBox="1"/>
            <p:nvPr/>
          </p:nvSpPr>
          <p:spPr>
            <a:xfrm>
              <a:off x="1850463" y="3294496"/>
              <a:ext cx="227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latin typeface="Calibri" panose="020F0502020204030204" pitchFamily="34" charset="0"/>
                </a:rPr>
                <a:t>)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381363" y="3294496"/>
              <a:ext cx="5626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latin typeface="Calibri" panose="020F0502020204030204" pitchFamily="34" charset="0"/>
                </a:rPr>
                <a:t>2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  <p:cxnSp>
          <p:nvCxnSpPr>
            <p:cNvPr id="111" name="직선 연결선 110"/>
            <p:cNvCxnSpPr/>
            <p:nvPr/>
          </p:nvCxnSpPr>
          <p:spPr>
            <a:xfrm flipV="1">
              <a:off x="2021748" y="3729679"/>
              <a:ext cx="10800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3101748" y="3779950"/>
              <a:ext cx="80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atin typeface="Calibri" panose="020F0502020204030204" pitchFamily="34" charset="0"/>
                </a:rPr>
                <a:t>→</a:t>
              </a:r>
              <a:r>
                <a:rPr lang="ko-KR" altLang="en-US" sz="2800" dirty="0">
                  <a:solidFill>
                    <a:schemeClr val="accent5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ko-KR" sz="2800" dirty="0">
                  <a:solidFill>
                    <a:schemeClr val="accent5"/>
                  </a:solidFill>
                  <a:latin typeface="Calibri" panose="020F0502020204030204" pitchFamily="34" charset="0"/>
                </a:rPr>
                <a:t>1</a:t>
              </a:r>
              <a:endParaRPr lang="ko-KR" altLang="en-US" sz="2800" dirty="0">
                <a:solidFill>
                  <a:schemeClr val="accent5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182793" y="3774217"/>
              <a:ext cx="75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latin typeface="Calibri" panose="020F0502020204030204" pitchFamily="34" charset="0"/>
                </a:rPr>
                <a:t>8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14" name="그룹 113"/>
          <p:cNvGrpSpPr/>
          <p:nvPr/>
        </p:nvGrpSpPr>
        <p:grpSpPr>
          <a:xfrm>
            <a:off x="3418305" y="4097823"/>
            <a:ext cx="2526785" cy="1008674"/>
            <a:chOff x="1381363" y="3294496"/>
            <a:chExt cx="2526785" cy="1008674"/>
          </a:xfrm>
        </p:grpSpPr>
        <p:sp>
          <p:nvSpPr>
            <p:cNvPr id="115" name="TextBox 114"/>
            <p:cNvSpPr txBox="1"/>
            <p:nvPr/>
          </p:nvSpPr>
          <p:spPr>
            <a:xfrm>
              <a:off x="1850463" y="3294496"/>
              <a:ext cx="227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latin typeface="Calibri" panose="020F0502020204030204" pitchFamily="34" charset="0"/>
                </a:rPr>
                <a:t>)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381363" y="3294496"/>
              <a:ext cx="5626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latin typeface="Calibri" panose="020F0502020204030204" pitchFamily="34" charset="0"/>
                </a:rPr>
                <a:t>2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  <p:cxnSp>
          <p:nvCxnSpPr>
            <p:cNvPr id="117" name="직선 연결선 116"/>
            <p:cNvCxnSpPr/>
            <p:nvPr/>
          </p:nvCxnSpPr>
          <p:spPr>
            <a:xfrm flipV="1">
              <a:off x="2021748" y="3729679"/>
              <a:ext cx="10800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3101748" y="3779950"/>
              <a:ext cx="80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atin typeface="Calibri" panose="020F0502020204030204" pitchFamily="34" charset="0"/>
                </a:rPr>
                <a:t>→</a:t>
              </a:r>
              <a:r>
                <a:rPr lang="ko-KR" altLang="en-US" sz="2800" dirty="0">
                  <a:solidFill>
                    <a:schemeClr val="accent5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ko-KR" sz="2800" dirty="0">
                  <a:solidFill>
                    <a:schemeClr val="accent5"/>
                  </a:solidFill>
                  <a:latin typeface="Calibri" panose="020F0502020204030204" pitchFamily="34" charset="0"/>
                </a:rPr>
                <a:t>0</a:t>
              </a:r>
              <a:endParaRPr lang="ko-KR" altLang="en-US" sz="2800" dirty="0">
                <a:solidFill>
                  <a:schemeClr val="accent5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182793" y="3774217"/>
              <a:ext cx="75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latin typeface="Calibri" panose="020F0502020204030204" pitchFamily="34" charset="0"/>
                </a:rPr>
                <a:t>4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20" name="그룹 119"/>
          <p:cNvGrpSpPr/>
          <p:nvPr/>
        </p:nvGrpSpPr>
        <p:grpSpPr>
          <a:xfrm>
            <a:off x="3418305" y="4569855"/>
            <a:ext cx="2526785" cy="1008674"/>
            <a:chOff x="1381363" y="3294496"/>
            <a:chExt cx="2526785" cy="1008674"/>
          </a:xfrm>
        </p:grpSpPr>
        <p:sp>
          <p:nvSpPr>
            <p:cNvPr id="121" name="TextBox 120"/>
            <p:cNvSpPr txBox="1"/>
            <p:nvPr/>
          </p:nvSpPr>
          <p:spPr>
            <a:xfrm>
              <a:off x="1850463" y="3294496"/>
              <a:ext cx="227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latin typeface="Calibri" panose="020F0502020204030204" pitchFamily="34" charset="0"/>
                </a:rPr>
                <a:t>)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381363" y="3294496"/>
              <a:ext cx="5626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latin typeface="Calibri" panose="020F0502020204030204" pitchFamily="34" charset="0"/>
                </a:rPr>
                <a:t>2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  <p:cxnSp>
          <p:nvCxnSpPr>
            <p:cNvPr id="123" name="직선 연결선 122"/>
            <p:cNvCxnSpPr/>
            <p:nvPr/>
          </p:nvCxnSpPr>
          <p:spPr>
            <a:xfrm flipV="1">
              <a:off x="2021748" y="3729679"/>
              <a:ext cx="10800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3101748" y="3779950"/>
              <a:ext cx="80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atin typeface="Calibri" panose="020F0502020204030204" pitchFamily="34" charset="0"/>
                </a:rPr>
                <a:t>→</a:t>
              </a:r>
              <a:r>
                <a:rPr lang="ko-KR" altLang="en-US" sz="2800" dirty="0">
                  <a:solidFill>
                    <a:schemeClr val="accent5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ko-KR" sz="2800" dirty="0">
                  <a:solidFill>
                    <a:schemeClr val="accent5"/>
                  </a:solidFill>
                  <a:latin typeface="Calibri" panose="020F0502020204030204" pitchFamily="34" charset="0"/>
                </a:rPr>
                <a:t>0</a:t>
              </a:r>
              <a:endParaRPr lang="ko-KR" altLang="en-US" sz="2800" dirty="0">
                <a:solidFill>
                  <a:schemeClr val="accent5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2182793" y="3774217"/>
              <a:ext cx="75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latin typeface="Calibri" panose="020F0502020204030204" pitchFamily="34" charset="0"/>
                </a:rPr>
                <a:t>2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26" name="그룹 125"/>
          <p:cNvGrpSpPr/>
          <p:nvPr/>
        </p:nvGrpSpPr>
        <p:grpSpPr>
          <a:xfrm>
            <a:off x="3418305" y="5061959"/>
            <a:ext cx="2526785" cy="1008674"/>
            <a:chOff x="1381363" y="3294496"/>
            <a:chExt cx="2526785" cy="1008674"/>
          </a:xfrm>
        </p:grpSpPr>
        <p:sp>
          <p:nvSpPr>
            <p:cNvPr id="127" name="TextBox 126"/>
            <p:cNvSpPr txBox="1"/>
            <p:nvPr/>
          </p:nvSpPr>
          <p:spPr>
            <a:xfrm>
              <a:off x="1850463" y="3294496"/>
              <a:ext cx="227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latin typeface="Calibri" panose="020F0502020204030204" pitchFamily="34" charset="0"/>
                </a:rPr>
                <a:t>)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381363" y="3294496"/>
              <a:ext cx="5626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latin typeface="Calibri" panose="020F0502020204030204" pitchFamily="34" charset="0"/>
                </a:rPr>
                <a:t>2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  <p:cxnSp>
          <p:nvCxnSpPr>
            <p:cNvPr id="129" name="직선 연결선 128"/>
            <p:cNvCxnSpPr/>
            <p:nvPr/>
          </p:nvCxnSpPr>
          <p:spPr>
            <a:xfrm flipV="1">
              <a:off x="2021748" y="3729679"/>
              <a:ext cx="10800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3101748" y="3779950"/>
              <a:ext cx="80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atin typeface="Calibri" panose="020F0502020204030204" pitchFamily="34" charset="0"/>
                </a:rPr>
                <a:t>→</a:t>
              </a:r>
              <a:r>
                <a:rPr lang="ko-KR" altLang="en-US" sz="2800" dirty="0">
                  <a:solidFill>
                    <a:schemeClr val="accent5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ko-KR" sz="2800" dirty="0">
                  <a:solidFill>
                    <a:schemeClr val="accent5"/>
                  </a:solidFill>
                  <a:latin typeface="Calibri" panose="020F0502020204030204" pitchFamily="34" charset="0"/>
                </a:rPr>
                <a:t>0</a:t>
              </a:r>
              <a:endParaRPr lang="ko-KR" altLang="en-US" sz="2800" dirty="0">
                <a:solidFill>
                  <a:schemeClr val="accent5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182793" y="3774217"/>
              <a:ext cx="75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latin typeface="Calibri" panose="020F0502020204030204" pitchFamily="34" charset="0"/>
                </a:rPr>
                <a:t>1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32" name="그룹 131"/>
          <p:cNvGrpSpPr/>
          <p:nvPr/>
        </p:nvGrpSpPr>
        <p:grpSpPr>
          <a:xfrm>
            <a:off x="3418305" y="5545838"/>
            <a:ext cx="2526785" cy="1008674"/>
            <a:chOff x="1381363" y="3294496"/>
            <a:chExt cx="2526785" cy="1008674"/>
          </a:xfrm>
        </p:grpSpPr>
        <p:sp>
          <p:nvSpPr>
            <p:cNvPr id="133" name="TextBox 132"/>
            <p:cNvSpPr txBox="1"/>
            <p:nvPr/>
          </p:nvSpPr>
          <p:spPr>
            <a:xfrm>
              <a:off x="1850463" y="3294496"/>
              <a:ext cx="227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latin typeface="Calibri" panose="020F0502020204030204" pitchFamily="34" charset="0"/>
                </a:rPr>
                <a:t>)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381363" y="3294496"/>
              <a:ext cx="5626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latin typeface="Calibri" panose="020F0502020204030204" pitchFamily="34" charset="0"/>
                </a:rPr>
                <a:t>2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  <p:cxnSp>
          <p:nvCxnSpPr>
            <p:cNvPr id="135" name="직선 연결선 134"/>
            <p:cNvCxnSpPr/>
            <p:nvPr/>
          </p:nvCxnSpPr>
          <p:spPr>
            <a:xfrm flipV="1">
              <a:off x="2021748" y="3729679"/>
              <a:ext cx="10800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/>
            <p:cNvSpPr txBox="1"/>
            <p:nvPr/>
          </p:nvSpPr>
          <p:spPr>
            <a:xfrm>
              <a:off x="3101748" y="3779950"/>
              <a:ext cx="80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atin typeface="Calibri" panose="020F0502020204030204" pitchFamily="34" charset="0"/>
                </a:rPr>
                <a:t>→</a:t>
              </a:r>
              <a:r>
                <a:rPr lang="ko-KR" altLang="en-US" sz="2800" dirty="0">
                  <a:solidFill>
                    <a:schemeClr val="accent5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ko-KR" sz="2800" dirty="0">
                  <a:solidFill>
                    <a:schemeClr val="accent5"/>
                  </a:solidFill>
                  <a:latin typeface="Calibri" panose="020F0502020204030204" pitchFamily="34" charset="0"/>
                </a:rPr>
                <a:t>1</a:t>
              </a:r>
              <a:endParaRPr lang="ko-KR" altLang="en-US" sz="2800" dirty="0">
                <a:solidFill>
                  <a:schemeClr val="accent5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182793" y="3774217"/>
              <a:ext cx="75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latin typeface="Calibri" panose="020F0502020204030204" pitchFamily="34" charset="0"/>
                </a:rPr>
                <a:t>0</a:t>
              </a:r>
              <a:endParaRPr lang="ko-KR" altLang="en-US" sz="28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25688" y="2214812"/>
            <a:ext cx="2271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/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①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10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139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를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진수로 변환</a:t>
            </a:r>
          </a:p>
        </p:txBody>
      </p:sp>
    </p:spTree>
    <p:extLst>
      <p:ext uri="{BB962C8B-B14F-4D97-AF65-F5344CB8AC3E}">
        <p14:creationId xmlns:p14="http://schemas.microsoft.com/office/powerpoint/2010/main" val="197884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90" grpId="0"/>
      <p:bldP spid="91" grpId="0"/>
      <p:bldP spid="92" grpId="0"/>
      <p:bldP spid="94" grpId="0" animBg="1"/>
      <p:bldP spid="9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01BD25-3938-4077-AD1B-B8E2E1660DF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7AD75C-6541-4590-97D7-F48445E1B94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D2A99F-58F2-45D3-8D81-0307F31FC3ED}"/>
              </a:ext>
            </a:extLst>
          </p:cNvPr>
          <p:cNvSpPr txBox="1"/>
          <p:nvPr/>
        </p:nvSpPr>
        <p:spPr>
          <a:xfrm>
            <a:off x="2086384" y="2921169"/>
            <a:ext cx="49712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4786641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[</a:t>
            </a:r>
            <a:r>
              <a:rPr lang="ko-KR" altLang="en-US" dirty="0"/>
              <a:t>예제</a:t>
            </a:r>
            <a:r>
              <a:rPr lang="en-US" altLang="ko-KR" dirty="0"/>
              <a:t>] </a:t>
            </a:r>
            <a:r>
              <a:rPr lang="ko-KR" altLang="en-US" dirty="0"/>
              <a:t>정수 </a:t>
            </a:r>
            <a:r>
              <a:rPr lang="en-US" altLang="ko-KR" dirty="0"/>
              <a:t>-17</a:t>
            </a:r>
            <a:r>
              <a:rPr lang="en-US" altLang="ko-KR" baseline="-25000" dirty="0"/>
              <a:t>(10)</a:t>
            </a:r>
            <a:r>
              <a:rPr lang="ko-KR" altLang="en-US" dirty="0"/>
              <a:t>을 </a:t>
            </a:r>
            <a:r>
              <a:rPr lang="en-US" altLang="ko-KR" dirty="0"/>
              <a:t>4</a:t>
            </a:r>
            <a:r>
              <a:rPr lang="ko-KR" altLang="en-US" dirty="0"/>
              <a:t>바이트로 </a:t>
            </a:r>
            <a:r>
              <a:rPr lang="ko-KR" altLang="en-US" dirty="0" err="1"/>
              <a:t>표현하시오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61</a:t>
            </a:fld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28200" y="1794613"/>
            <a:ext cx="788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①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양수 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17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(10)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을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2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진수로 표현</a:t>
            </a:r>
            <a:endParaRPr lang="ko-KR" altLang="en-US" sz="2800" dirty="0"/>
          </a:p>
        </p:txBody>
      </p:sp>
      <p:graphicFrame>
        <p:nvGraphicFramePr>
          <p:cNvPr id="4" name="표 8">
            <a:extLst>
              <a:ext uri="{FF2B5EF4-FFF2-40B4-BE49-F238E27FC236}">
                <a16:creationId xmlns:a16="http://schemas.microsoft.com/office/drawing/2014/main" id="{F7A5EF4F-D8A8-0A8F-4779-CE8AD4731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902968"/>
              </p:ext>
            </p:extLst>
          </p:nvPr>
        </p:nvGraphicFramePr>
        <p:xfrm>
          <a:off x="894192" y="2742570"/>
          <a:ext cx="7355616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63">
                  <a:extLst>
                    <a:ext uri="{9D8B030D-6E8A-4147-A177-3AD203B41FA5}">
                      <a16:colId xmlns:a16="http://schemas.microsoft.com/office/drawing/2014/main" val="26773792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62629041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40169865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6770889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8755565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18033740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5305666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783426175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45838980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4580035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82171379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39505039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332203735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1037644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0791804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50116093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23943741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956368969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99486920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20381875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474629636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62557318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91340069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60873981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36368326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4127181655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4180940696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23760131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55440841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69503137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55140206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850119719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814148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CB871DCA-9DF9-E832-1C55-13953734E561}"/>
              </a:ext>
            </a:extLst>
          </p:cNvPr>
          <p:cNvSpPr txBox="1"/>
          <p:nvPr/>
        </p:nvSpPr>
        <p:spPr>
          <a:xfrm>
            <a:off x="628200" y="4213963"/>
            <a:ext cx="788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②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0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은 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1, 1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은 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0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으로 바꿈 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☞ 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보수 표현법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  <a:endParaRPr lang="ko-KR" altLang="en-US" sz="2800" dirty="0"/>
          </a:p>
        </p:txBody>
      </p:sp>
      <p:graphicFrame>
        <p:nvGraphicFramePr>
          <p:cNvPr id="8" name="표 8">
            <a:extLst>
              <a:ext uri="{FF2B5EF4-FFF2-40B4-BE49-F238E27FC236}">
                <a16:creationId xmlns:a16="http://schemas.microsoft.com/office/drawing/2014/main" id="{7EDCE1F6-27F6-8F9F-3249-903EF9287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10430"/>
              </p:ext>
            </p:extLst>
          </p:nvPr>
        </p:nvGraphicFramePr>
        <p:xfrm>
          <a:off x="894192" y="5019245"/>
          <a:ext cx="7355616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46">
                  <a:extLst>
                    <a:ext uri="{9D8B030D-6E8A-4147-A177-3AD203B41FA5}">
                      <a16:colId xmlns:a16="http://schemas.microsoft.com/office/drawing/2014/main" val="267737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2629041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40169865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6770889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8755565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18033740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5305666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783426175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45838980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4580035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82171379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39505039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332203735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1037644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0791804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50116093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23943741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956368969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99486920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20381875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474629636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62557318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91340069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60873981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36368326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4127181655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4180940696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23760131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55440841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69503137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55140206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850119719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814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90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[</a:t>
            </a:r>
            <a:r>
              <a:rPr lang="ko-KR" altLang="en-US" dirty="0"/>
              <a:t>예제</a:t>
            </a:r>
            <a:r>
              <a:rPr lang="en-US" altLang="ko-KR" dirty="0"/>
              <a:t>] </a:t>
            </a:r>
            <a:r>
              <a:rPr lang="ko-KR" altLang="en-US" dirty="0"/>
              <a:t>정수 </a:t>
            </a:r>
            <a:r>
              <a:rPr lang="en-US" altLang="ko-KR" dirty="0"/>
              <a:t>-17</a:t>
            </a:r>
            <a:r>
              <a:rPr lang="en-US" altLang="ko-KR" baseline="-25000" dirty="0"/>
              <a:t>(10)</a:t>
            </a:r>
            <a:r>
              <a:rPr lang="ko-KR" altLang="en-US" dirty="0"/>
              <a:t>을 </a:t>
            </a:r>
            <a:r>
              <a:rPr lang="en-US" altLang="ko-KR" dirty="0"/>
              <a:t>4</a:t>
            </a:r>
            <a:r>
              <a:rPr lang="ko-KR" altLang="en-US" dirty="0"/>
              <a:t>바이트로 </a:t>
            </a:r>
            <a:r>
              <a:rPr lang="ko-KR" altLang="en-US" dirty="0" err="1"/>
              <a:t>표현하시오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62</a:t>
            </a:fld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28200" y="1794614"/>
            <a:ext cx="788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③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1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을 더함 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☞ 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보수 표현법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  <a:endParaRPr lang="ko-KR" altLang="en-US" sz="2800" dirty="0"/>
          </a:p>
          <a:p>
            <a:endParaRPr lang="ko-KR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66387" y="3347366"/>
            <a:ext cx="38985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</a:t>
            </a:r>
            <a:endParaRPr lang="ko-KR" alt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981495" y="343751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/>
              <a:t>1</a:t>
            </a:r>
            <a:endParaRPr lang="ko-KR" altLang="en-US" b="1" dirty="0"/>
          </a:p>
        </p:txBody>
      </p:sp>
      <p:cxnSp>
        <p:nvCxnSpPr>
          <p:cNvPr id="7" name="직선 연결선 6"/>
          <p:cNvCxnSpPr/>
          <p:nvPr/>
        </p:nvCxnSpPr>
        <p:spPr>
          <a:xfrm>
            <a:off x="625688" y="3880184"/>
            <a:ext cx="7624112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표 8">
            <a:extLst>
              <a:ext uri="{FF2B5EF4-FFF2-40B4-BE49-F238E27FC236}">
                <a16:creationId xmlns:a16="http://schemas.microsoft.com/office/drawing/2014/main" id="{4B3294CB-71D9-38BE-A689-9A393584F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427272"/>
              </p:ext>
            </p:extLst>
          </p:nvPr>
        </p:nvGraphicFramePr>
        <p:xfrm>
          <a:off x="894192" y="2740287"/>
          <a:ext cx="7355616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46">
                  <a:extLst>
                    <a:ext uri="{9D8B030D-6E8A-4147-A177-3AD203B41FA5}">
                      <a16:colId xmlns:a16="http://schemas.microsoft.com/office/drawing/2014/main" val="267737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2629041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40169865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6770889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8755565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18033740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5305666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783426175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45838980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4580035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82171379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39505039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332203735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1037644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0791804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50116093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23943741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956368969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99486920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20381875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474629636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62557318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91340069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60873981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36368326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4127181655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4180940696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23760131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55440841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69503137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55140206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850119719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814148"/>
                  </a:ext>
                </a:extLst>
              </a:tr>
            </a:tbl>
          </a:graphicData>
        </a:graphic>
      </p:graphicFrame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941BD9B3-054A-4BEE-BB35-B8CDEFBE6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613870"/>
              </p:ext>
            </p:extLst>
          </p:nvPr>
        </p:nvGraphicFramePr>
        <p:xfrm>
          <a:off x="894192" y="4446911"/>
          <a:ext cx="7355616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46">
                  <a:extLst>
                    <a:ext uri="{9D8B030D-6E8A-4147-A177-3AD203B41FA5}">
                      <a16:colId xmlns:a16="http://schemas.microsoft.com/office/drawing/2014/main" val="267737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2629041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40169865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6770889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8755565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18033740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5305666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783426175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45838980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4580035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82171379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39505039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332203735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1037644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0791804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50116093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23943741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956368969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99486920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20381875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474629636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62557318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91340069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60873981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36368326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4127181655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4180940696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23760131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55440841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69503137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55140206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850119719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814148"/>
                  </a:ext>
                </a:extLst>
              </a:tr>
            </a:tbl>
          </a:graphicData>
        </a:graphic>
      </p:graphicFrame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232C9E4B-F72F-A7A0-3045-3FC8747302B1}"/>
              </a:ext>
            </a:extLst>
          </p:cNvPr>
          <p:cNvSpPr/>
          <p:nvPr/>
        </p:nvSpPr>
        <p:spPr>
          <a:xfrm>
            <a:off x="677409" y="4159624"/>
            <a:ext cx="7789183" cy="1113184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말풍선: 타원형 11">
            <a:extLst>
              <a:ext uri="{FF2B5EF4-FFF2-40B4-BE49-F238E27FC236}">
                <a16:creationId xmlns:a16="http://schemas.microsoft.com/office/drawing/2014/main" id="{85F06591-0321-46F0-5292-8B9A0F2F8954}"/>
              </a:ext>
            </a:extLst>
          </p:cNvPr>
          <p:cNvSpPr/>
          <p:nvPr/>
        </p:nvSpPr>
        <p:spPr>
          <a:xfrm>
            <a:off x="3657600" y="5436269"/>
            <a:ext cx="4184128" cy="756619"/>
          </a:xfrm>
          <a:prstGeom prst="wedgeEllipseCallout">
            <a:avLst>
              <a:gd name="adj1" fmla="val 57433"/>
              <a:gd name="adj2" fmla="val 28451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DS가변 교양있는글씨 M" panose="02020603020101020101" pitchFamily="18" charset="-127"/>
                <a:ea typeface="DS가변 교양있는글씨 M" panose="02020603020101020101" pitchFamily="18" charset="-127"/>
              </a:rPr>
              <a:t>-17</a:t>
            </a:r>
            <a:r>
              <a:rPr lang="ko-KR" altLang="en-US" dirty="0">
                <a:solidFill>
                  <a:schemeClr val="tx1"/>
                </a:solidFill>
                <a:latin typeface="DS가변 교양있는글씨 M" panose="02020603020101020101" pitchFamily="18" charset="-127"/>
                <a:ea typeface="DS가변 교양있는글씨 M" panose="02020603020101020101" pitchFamily="18" charset="-127"/>
              </a:rPr>
              <a:t>이 메모리에 저장된 모양을</a:t>
            </a:r>
            <a:br>
              <a:rPr lang="en-US" altLang="ko-KR" dirty="0">
                <a:solidFill>
                  <a:schemeClr val="tx1"/>
                </a:solidFill>
                <a:latin typeface="DS가변 교양있는글씨 M" panose="02020603020101020101" pitchFamily="18" charset="-127"/>
                <a:ea typeface="DS가변 교양있는글씨 M" panose="02020603020101020101" pitchFamily="18" charset="-127"/>
              </a:rPr>
            </a:br>
            <a:r>
              <a:rPr lang="ko-KR" altLang="en-US" dirty="0">
                <a:solidFill>
                  <a:schemeClr val="tx1"/>
                </a:solidFill>
                <a:latin typeface="DS가변 교양있는글씨 M" panose="02020603020101020101" pitchFamily="18" charset="-127"/>
                <a:ea typeface="DS가변 교양있는글씨 M" panose="02020603020101020101" pitchFamily="18" charset="-127"/>
              </a:rPr>
              <a:t>눈으로 직접 확인해 보고 싶은데</a:t>
            </a:r>
            <a:r>
              <a:rPr lang="en-US" altLang="ko-KR" dirty="0">
                <a:solidFill>
                  <a:schemeClr val="tx1"/>
                </a:solidFill>
                <a:latin typeface="DS가변 교양있는글씨 M" panose="02020603020101020101" pitchFamily="18" charset="-127"/>
                <a:ea typeface="DS가변 교양있는글씨 M" panose="02020603020101020101" pitchFamily="18" charset="-127"/>
              </a:rPr>
              <a:t>…</a:t>
            </a:r>
            <a:endParaRPr lang="ko-KR" altLang="en-US" dirty="0">
              <a:solidFill>
                <a:schemeClr val="tx1"/>
              </a:solidFill>
              <a:latin typeface="DS가변 교양있는글씨 M" panose="02020603020101020101" pitchFamily="18" charset="-127"/>
              <a:ea typeface="DS가변 교양있는글씨 M" panose="02020603020101020101" pitchFamily="18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7C99BC63-4F7E-D1AA-66D9-192A8EA28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800" y="5713424"/>
            <a:ext cx="894200" cy="114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1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86" grpId="0"/>
      <p:bldP spid="6" grpId="0" animBg="1"/>
      <p:bldP spid="1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정수의 비트 열을 출력하는 </a:t>
            </a:r>
            <a:r>
              <a:rPr lang="en-US" altLang="ko-KR" dirty="0"/>
              <a:t>C</a:t>
            </a:r>
            <a:r>
              <a:rPr lang="ko-KR" altLang="en-US" dirty="0"/>
              <a:t>언어 소스코드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63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369DBE-F522-42E8-B496-4ABC66E4E054}"/>
              </a:ext>
            </a:extLst>
          </p:cNvPr>
          <p:cNvSpPr txBox="1"/>
          <p:nvPr/>
        </p:nvSpPr>
        <p:spPr>
          <a:xfrm>
            <a:off x="712278" y="1192695"/>
            <a:ext cx="7719445" cy="36471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Consolas" panose="020B0609020204030204" pitchFamily="49" charset="0"/>
              </a:rPr>
              <a:t>#include &lt;</a:t>
            </a:r>
            <a:r>
              <a:rPr lang="en-US" altLang="ko-KR" sz="1100" dirty="0" err="1">
                <a:latin typeface="Consolas" panose="020B0609020204030204" pitchFamily="49" charset="0"/>
              </a:rPr>
              <a:t>stdio.h</a:t>
            </a:r>
            <a:r>
              <a:rPr lang="en-US" altLang="ko-KR" sz="1100" dirty="0">
                <a:latin typeface="Consolas" panose="020B0609020204030204" pitchFamily="49" charset="0"/>
              </a:rPr>
              <a:t>&gt;</a:t>
            </a:r>
          </a:p>
          <a:p>
            <a:endParaRPr lang="en-US" altLang="ko-KR" sz="1100" dirty="0">
              <a:latin typeface="Consolas" panose="020B0609020204030204" pitchFamily="49" charset="0"/>
            </a:endParaRPr>
          </a:p>
          <a:p>
            <a:r>
              <a:rPr lang="en-US" altLang="ko-KR" sz="1100" dirty="0">
                <a:latin typeface="Consolas" panose="020B0609020204030204" pitchFamily="49" charset="0"/>
              </a:rPr>
              <a:t>main()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	int input = 0;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	int mask;</a:t>
            </a:r>
          </a:p>
          <a:p>
            <a:endParaRPr lang="en-US" altLang="ko-KR" sz="1100" dirty="0">
              <a:latin typeface="Consolas" panose="020B0609020204030204" pitchFamily="49" charset="0"/>
            </a:endParaRPr>
          </a:p>
          <a:p>
            <a:r>
              <a:rPr lang="en-US" altLang="ko-KR" sz="1100" dirty="0">
                <a:latin typeface="Consolas" panose="020B0609020204030204" pitchFamily="49" charset="0"/>
              </a:rPr>
              <a:t>	while (1)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	{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		</a:t>
            </a:r>
            <a:r>
              <a:rPr lang="en-US" altLang="ko-KR" sz="1100" dirty="0" err="1">
                <a:latin typeface="Consolas" panose="020B0609020204030204" pitchFamily="49" charset="0"/>
              </a:rPr>
              <a:t>printf</a:t>
            </a:r>
            <a:r>
              <a:rPr lang="en-US" altLang="ko-KR" sz="1100" dirty="0">
                <a:latin typeface="Consolas" panose="020B0609020204030204" pitchFamily="49" charset="0"/>
              </a:rPr>
              <a:t>("</a:t>
            </a:r>
            <a:r>
              <a:rPr lang="ko-KR" altLang="en-US" sz="1100" dirty="0">
                <a:latin typeface="Consolas" panose="020B0609020204030204" pitchFamily="49" charset="0"/>
              </a:rPr>
              <a:t>정수</a:t>
            </a:r>
            <a:r>
              <a:rPr lang="en-US" altLang="ko-KR" sz="1100" dirty="0">
                <a:latin typeface="Consolas" panose="020B0609020204030204" pitchFamily="49" charset="0"/>
              </a:rPr>
              <a:t>: ");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		</a:t>
            </a:r>
            <a:r>
              <a:rPr lang="en-US" altLang="ko-KR" sz="1100" dirty="0" err="1">
                <a:latin typeface="Consolas" panose="020B0609020204030204" pitchFamily="49" charset="0"/>
              </a:rPr>
              <a:t>scanf</a:t>
            </a:r>
            <a:r>
              <a:rPr lang="en-US" altLang="ko-KR" sz="1100" dirty="0">
                <a:latin typeface="Consolas" panose="020B0609020204030204" pitchFamily="49" charset="0"/>
              </a:rPr>
              <a:t>("%d", &amp;input);</a:t>
            </a:r>
          </a:p>
          <a:p>
            <a:endParaRPr lang="en-US" altLang="ko-KR" sz="1100" dirty="0">
              <a:latin typeface="Consolas" panose="020B0609020204030204" pitchFamily="49" charset="0"/>
            </a:endParaRPr>
          </a:p>
          <a:p>
            <a:r>
              <a:rPr lang="en-US" altLang="ko-KR" sz="1100" dirty="0">
                <a:latin typeface="Consolas" panose="020B0609020204030204" pitchFamily="49" charset="0"/>
              </a:rPr>
              <a:t>		int </a:t>
            </a:r>
            <a:r>
              <a:rPr lang="en-US" altLang="ko-KR" sz="1100" dirty="0" err="1">
                <a:latin typeface="Consolas" panose="020B0609020204030204" pitchFamily="49" charset="0"/>
              </a:rPr>
              <a:t>i</a:t>
            </a:r>
            <a:r>
              <a:rPr lang="en-US" altLang="ko-KR" sz="1100" dirty="0">
                <a:latin typeface="Consolas" panose="020B0609020204030204" pitchFamily="49" charset="0"/>
              </a:rPr>
              <a:t>;	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		for (</a:t>
            </a:r>
            <a:r>
              <a:rPr lang="en-US" altLang="ko-KR" sz="1100" dirty="0" err="1">
                <a:latin typeface="Consolas" panose="020B0609020204030204" pitchFamily="49" charset="0"/>
              </a:rPr>
              <a:t>i</a:t>
            </a:r>
            <a:r>
              <a:rPr lang="en-US" altLang="ko-KR" sz="1100" dirty="0">
                <a:latin typeface="Consolas" panose="020B0609020204030204" pitchFamily="49" charset="0"/>
              </a:rPr>
              <a:t> = 31; </a:t>
            </a:r>
            <a:r>
              <a:rPr lang="en-US" altLang="ko-KR" sz="1100" dirty="0" err="1">
                <a:latin typeface="Consolas" panose="020B0609020204030204" pitchFamily="49" charset="0"/>
              </a:rPr>
              <a:t>i</a:t>
            </a:r>
            <a:r>
              <a:rPr lang="en-US" altLang="ko-KR" sz="1100" dirty="0">
                <a:latin typeface="Consolas" panose="020B0609020204030204" pitchFamily="49" charset="0"/>
              </a:rPr>
              <a:t> &gt;= 0; </a:t>
            </a:r>
            <a:r>
              <a:rPr lang="en-US" altLang="ko-KR" sz="1100" dirty="0" err="1">
                <a:latin typeface="Consolas" panose="020B0609020204030204" pitchFamily="49" charset="0"/>
              </a:rPr>
              <a:t>i</a:t>
            </a:r>
            <a:r>
              <a:rPr lang="en-US" altLang="ko-KR" sz="1100" dirty="0">
                <a:latin typeface="Consolas" panose="020B0609020204030204" pitchFamily="49" charset="0"/>
              </a:rPr>
              <a:t>--)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		{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			mask = 1 &lt;&lt; </a:t>
            </a:r>
            <a:r>
              <a:rPr lang="en-US" altLang="ko-KR" sz="1100" dirty="0" err="1">
                <a:latin typeface="Consolas" panose="020B0609020204030204" pitchFamily="49" charset="0"/>
              </a:rPr>
              <a:t>i</a:t>
            </a:r>
            <a:r>
              <a:rPr lang="en-US" altLang="ko-KR" sz="1100" dirty="0"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			</a:t>
            </a:r>
            <a:r>
              <a:rPr lang="en-US" altLang="ko-KR" sz="1100" dirty="0" err="1">
                <a:latin typeface="Consolas" panose="020B0609020204030204" pitchFamily="49" charset="0"/>
              </a:rPr>
              <a:t>printf</a:t>
            </a:r>
            <a:r>
              <a:rPr lang="en-US" altLang="ko-KR" sz="1100" dirty="0">
                <a:latin typeface="Consolas" panose="020B0609020204030204" pitchFamily="49" charset="0"/>
              </a:rPr>
              <a:t>("%d", input &amp; mask ? 1 : 0);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		}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		</a:t>
            </a:r>
            <a:r>
              <a:rPr lang="en-US" altLang="ko-KR" sz="1100" dirty="0" err="1">
                <a:latin typeface="Consolas" panose="020B0609020204030204" pitchFamily="49" charset="0"/>
              </a:rPr>
              <a:t>printf</a:t>
            </a:r>
            <a:r>
              <a:rPr lang="en-US" altLang="ko-KR" sz="1100" dirty="0">
                <a:latin typeface="Consolas" panose="020B0609020204030204" pitchFamily="49" charset="0"/>
              </a:rPr>
              <a:t>("\n\n");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	}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}</a:t>
            </a:r>
            <a:endParaRPr lang="en-US" sz="1100" dirty="0">
              <a:latin typeface="Consolas" panose="020B0609020204030204" pitchFamily="49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99A0AB2-C6C5-EB9C-6AA3-860710A78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600" y="5564094"/>
            <a:ext cx="951400" cy="1293905"/>
          </a:xfrm>
          <a:prstGeom prst="rect">
            <a:avLst/>
          </a:prstGeom>
        </p:spPr>
      </p:pic>
      <p:sp>
        <p:nvSpPr>
          <p:cNvPr id="6" name="말풍선: 타원형 5">
            <a:extLst>
              <a:ext uri="{FF2B5EF4-FFF2-40B4-BE49-F238E27FC236}">
                <a16:creationId xmlns:a16="http://schemas.microsoft.com/office/drawing/2014/main" id="{E204CA25-09AF-EE1E-5E52-CF02896225CB}"/>
              </a:ext>
            </a:extLst>
          </p:cNvPr>
          <p:cNvSpPr/>
          <p:nvPr/>
        </p:nvSpPr>
        <p:spPr>
          <a:xfrm>
            <a:off x="3940098" y="5436269"/>
            <a:ext cx="3903940" cy="756619"/>
          </a:xfrm>
          <a:prstGeom prst="wedgeEllipseCallout">
            <a:avLst>
              <a:gd name="adj1" fmla="val 57433"/>
              <a:gd name="adj2" fmla="val 28451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DS가변 교양있는글씨 M" panose="02020603020101020101" pitchFamily="18" charset="-127"/>
                <a:ea typeface="DS가변 교양있는글씨 M" panose="02020603020101020101" pitchFamily="18" charset="-127"/>
              </a:rPr>
              <a:t>32</a:t>
            </a:r>
            <a:r>
              <a:rPr lang="ko-KR" altLang="en-US" dirty="0">
                <a:solidFill>
                  <a:schemeClr val="tx1"/>
                </a:solidFill>
                <a:latin typeface="DS가변 교양있는글씨 M" panose="02020603020101020101" pitchFamily="18" charset="-127"/>
                <a:ea typeface="DS가변 교양있는글씨 M" panose="02020603020101020101" pitchFamily="18" charset="-127"/>
              </a:rPr>
              <a:t>개의 비트들을 가장 왼쪽부터</a:t>
            </a:r>
            <a:r>
              <a:rPr lang="en-US" altLang="ko-KR" dirty="0">
                <a:solidFill>
                  <a:schemeClr val="tx1"/>
                </a:solidFill>
                <a:latin typeface="DS가변 교양있는글씨 M" panose="02020603020101020101" pitchFamily="18" charset="-127"/>
                <a:ea typeface="DS가변 교양있는글씨 M" panose="02020603020101020101" pitchFamily="18" charset="-127"/>
              </a:rPr>
              <a:t> </a:t>
            </a:r>
            <a:r>
              <a:rPr lang="ko-KR" altLang="en-US" dirty="0">
                <a:solidFill>
                  <a:schemeClr val="tx1"/>
                </a:solidFill>
                <a:latin typeface="DS가변 교양있는글씨 M" panose="02020603020101020101" pitchFamily="18" charset="-127"/>
                <a:ea typeface="DS가변 교양있는글씨 M" panose="02020603020101020101" pitchFamily="18" charset="-127"/>
              </a:rPr>
              <a:t>하나씩 출력해 </a:t>
            </a:r>
            <a:r>
              <a:rPr lang="ko-KR" altLang="en-US" dirty="0" err="1">
                <a:solidFill>
                  <a:schemeClr val="tx1"/>
                </a:solidFill>
                <a:latin typeface="DS가변 교양있는글씨 M" panose="02020603020101020101" pitchFamily="18" charset="-127"/>
                <a:ea typeface="DS가변 교양있는글씨 M" panose="02020603020101020101" pitchFamily="18" charset="-127"/>
              </a:rPr>
              <a:t>봐야지</a:t>
            </a:r>
            <a:endParaRPr lang="ko-KR" altLang="en-US" dirty="0">
              <a:solidFill>
                <a:schemeClr val="tx1"/>
              </a:solidFill>
              <a:latin typeface="DS가변 교양있는글씨 M" panose="02020603020101020101" pitchFamily="18" charset="-127"/>
              <a:ea typeface="DS가변 교양있는글씨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387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정수의 비트 열을 출력하는 </a:t>
            </a:r>
            <a:r>
              <a:rPr lang="en-US" altLang="ko-KR" dirty="0"/>
              <a:t>C</a:t>
            </a:r>
            <a:r>
              <a:rPr lang="ko-KR" altLang="en-US" dirty="0"/>
              <a:t>언어 소스코드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64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369DBE-F522-42E8-B496-4ABC66E4E054}"/>
              </a:ext>
            </a:extLst>
          </p:cNvPr>
          <p:cNvSpPr txBox="1"/>
          <p:nvPr/>
        </p:nvSpPr>
        <p:spPr>
          <a:xfrm>
            <a:off x="712278" y="1192695"/>
            <a:ext cx="7719445" cy="36471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Consolas" panose="020B0609020204030204" pitchFamily="49" charset="0"/>
              </a:rPr>
              <a:t>#include &lt;</a:t>
            </a:r>
            <a:r>
              <a:rPr lang="en-US" altLang="ko-KR" sz="1100" dirty="0" err="1">
                <a:latin typeface="Consolas" panose="020B0609020204030204" pitchFamily="49" charset="0"/>
              </a:rPr>
              <a:t>stdio.h</a:t>
            </a:r>
            <a:r>
              <a:rPr lang="en-US" altLang="ko-KR" sz="1100" dirty="0">
                <a:latin typeface="Consolas" panose="020B0609020204030204" pitchFamily="49" charset="0"/>
              </a:rPr>
              <a:t>&gt;</a:t>
            </a:r>
          </a:p>
          <a:p>
            <a:endParaRPr lang="en-US" altLang="ko-KR" sz="1100" dirty="0">
              <a:latin typeface="Consolas" panose="020B0609020204030204" pitchFamily="49" charset="0"/>
            </a:endParaRPr>
          </a:p>
          <a:p>
            <a:r>
              <a:rPr lang="en-US" altLang="ko-KR" sz="1100" dirty="0">
                <a:latin typeface="Consolas" panose="020B0609020204030204" pitchFamily="49" charset="0"/>
              </a:rPr>
              <a:t>main()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	int input = 0;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	int mask;</a:t>
            </a:r>
          </a:p>
          <a:p>
            <a:endParaRPr lang="en-US" altLang="ko-KR" sz="1100" dirty="0">
              <a:latin typeface="Consolas" panose="020B0609020204030204" pitchFamily="49" charset="0"/>
            </a:endParaRPr>
          </a:p>
          <a:p>
            <a:r>
              <a:rPr lang="en-US" altLang="ko-KR" sz="1100" dirty="0">
                <a:latin typeface="Consolas" panose="020B0609020204030204" pitchFamily="49" charset="0"/>
              </a:rPr>
              <a:t>	while (1)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	{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		</a:t>
            </a:r>
            <a:r>
              <a:rPr lang="en-US" altLang="ko-KR" sz="1100" dirty="0" err="1">
                <a:latin typeface="Consolas" panose="020B0609020204030204" pitchFamily="49" charset="0"/>
              </a:rPr>
              <a:t>printf</a:t>
            </a:r>
            <a:r>
              <a:rPr lang="en-US" altLang="ko-KR" sz="1100" dirty="0">
                <a:latin typeface="Consolas" panose="020B0609020204030204" pitchFamily="49" charset="0"/>
              </a:rPr>
              <a:t>("</a:t>
            </a:r>
            <a:r>
              <a:rPr lang="ko-KR" altLang="en-US" sz="1100" dirty="0">
                <a:latin typeface="Consolas" panose="020B0609020204030204" pitchFamily="49" charset="0"/>
              </a:rPr>
              <a:t>정수</a:t>
            </a:r>
            <a:r>
              <a:rPr lang="en-US" altLang="ko-KR" sz="1100" dirty="0">
                <a:latin typeface="Consolas" panose="020B0609020204030204" pitchFamily="49" charset="0"/>
              </a:rPr>
              <a:t>: ");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		</a:t>
            </a:r>
            <a:r>
              <a:rPr lang="en-US" altLang="ko-KR" sz="1100" dirty="0" err="1">
                <a:latin typeface="Consolas" panose="020B0609020204030204" pitchFamily="49" charset="0"/>
              </a:rPr>
              <a:t>scanf</a:t>
            </a:r>
            <a:r>
              <a:rPr lang="en-US" altLang="ko-KR" sz="1100" dirty="0">
                <a:latin typeface="Consolas" panose="020B0609020204030204" pitchFamily="49" charset="0"/>
              </a:rPr>
              <a:t>("%d", &amp;input);</a:t>
            </a:r>
          </a:p>
          <a:p>
            <a:endParaRPr lang="en-US" altLang="ko-KR" sz="1100" dirty="0">
              <a:latin typeface="Consolas" panose="020B0609020204030204" pitchFamily="49" charset="0"/>
            </a:endParaRPr>
          </a:p>
          <a:p>
            <a:r>
              <a:rPr lang="en-US" altLang="ko-KR" sz="1100" dirty="0">
                <a:latin typeface="Consolas" panose="020B0609020204030204" pitchFamily="49" charset="0"/>
              </a:rPr>
              <a:t>		int </a:t>
            </a:r>
            <a:r>
              <a:rPr lang="en-US" altLang="ko-KR" sz="1100" dirty="0" err="1">
                <a:latin typeface="Consolas" panose="020B0609020204030204" pitchFamily="49" charset="0"/>
              </a:rPr>
              <a:t>i</a:t>
            </a:r>
            <a:r>
              <a:rPr lang="en-US" altLang="ko-KR" sz="1100" dirty="0">
                <a:latin typeface="Consolas" panose="020B0609020204030204" pitchFamily="49" charset="0"/>
              </a:rPr>
              <a:t>;	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		for (</a:t>
            </a:r>
            <a:r>
              <a:rPr lang="en-US" altLang="ko-KR" sz="1100" dirty="0" err="1">
                <a:latin typeface="Consolas" panose="020B0609020204030204" pitchFamily="49" charset="0"/>
              </a:rPr>
              <a:t>i</a:t>
            </a:r>
            <a:r>
              <a:rPr lang="en-US" altLang="ko-KR" sz="1100" dirty="0">
                <a:latin typeface="Consolas" panose="020B0609020204030204" pitchFamily="49" charset="0"/>
              </a:rPr>
              <a:t> = 31; </a:t>
            </a:r>
            <a:r>
              <a:rPr lang="en-US" altLang="ko-KR" sz="1100" dirty="0" err="1">
                <a:latin typeface="Consolas" panose="020B0609020204030204" pitchFamily="49" charset="0"/>
              </a:rPr>
              <a:t>i</a:t>
            </a:r>
            <a:r>
              <a:rPr lang="en-US" altLang="ko-KR" sz="1100" dirty="0">
                <a:latin typeface="Consolas" panose="020B0609020204030204" pitchFamily="49" charset="0"/>
              </a:rPr>
              <a:t> &gt;= 0; </a:t>
            </a:r>
            <a:r>
              <a:rPr lang="en-US" altLang="ko-KR" sz="1100" dirty="0" err="1">
                <a:latin typeface="Consolas" panose="020B0609020204030204" pitchFamily="49" charset="0"/>
              </a:rPr>
              <a:t>i</a:t>
            </a:r>
            <a:r>
              <a:rPr lang="en-US" altLang="ko-KR" sz="1100" dirty="0">
                <a:latin typeface="Consolas" panose="020B0609020204030204" pitchFamily="49" charset="0"/>
              </a:rPr>
              <a:t>--)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		{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			mask = 1 &lt;&lt; </a:t>
            </a:r>
            <a:r>
              <a:rPr lang="en-US" altLang="ko-KR" sz="1100" dirty="0" err="1">
                <a:latin typeface="Consolas" panose="020B0609020204030204" pitchFamily="49" charset="0"/>
              </a:rPr>
              <a:t>i</a:t>
            </a:r>
            <a:r>
              <a:rPr lang="en-US" altLang="ko-KR" sz="1100" dirty="0"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			</a:t>
            </a:r>
            <a:r>
              <a:rPr lang="en-US" altLang="ko-KR" sz="1100" dirty="0" err="1">
                <a:latin typeface="Consolas" panose="020B0609020204030204" pitchFamily="49" charset="0"/>
              </a:rPr>
              <a:t>printf</a:t>
            </a:r>
            <a:r>
              <a:rPr lang="en-US" altLang="ko-KR" sz="1100" dirty="0">
                <a:latin typeface="Consolas" panose="020B0609020204030204" pitchFamily="49" charset="0"/>
              </a:rPr>
              <a:t>("%d", input &amp; mask ? 1 : 0);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		}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		</a:t>
            </a:r>
            <a:r>
              <a:rPr lang="en-US" altLang="ko-KR" sz="1100" dirty="0" err="1">
                <a:latin typeface="Consolas" panose="020B0609020204030204" pitchFamily="49" charset="0"/>
              </a:rPr>
              <a:t>printf</a:t>
            </a:r>
            <a:r>
              <a:rPr lang="en-US" altLang="ko-KR" sz="1100" dirty="0">
                <a:latin typeface="Consolas" panose="020B0609020204030204" pitchFamily="49" charset="0"/>
              </a:rPr>
              <a:t>("\n\n");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	}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}</a:t>
            </a:r>
            <a:endParaRPr lang="en-US" sz="1100" dirty="0"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AB73B-7442-F719-10B3-2DABC167A589}"/>
              </a:ext>
            </a:extLst>
          </p:cNvPr>
          <p:cNvSpPr txBox="1"/>
          <p:nvPr/>
        </p:nvSpPr>
        <p:spPr>
          <a:xfrm>
            <a:off x="4515695" y="3920590"/>
            <a:ext cx="1573955" cy="180327"/>
          </a:xfrm>
          <a:prstGeom prst="rect">
            <a:avLst/>
          </a:prstGeom>
          <a:noFill/>
          <a:ln w="28575">
            <a:solidFill>
              <a:srgbClr val="FF0000">
                <a:alpha val="69804"/>
              </a:srgb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BDC37A8-6451-7F68-C9D6-A8B8CD295470}"/>
              </a:ext>
            </a:extLst>
          </p:cNvPr>
          <p:cNvCxnSpPr>
            <a:cxnSpLocks/>
          </p:cNvCxnSpPr>
          <p:nvPr/>
        </p:nvCxnSpPr>
        <p:spPr>
          <a:xfrm>
            <a:off x="2438400" y="1339404"/>
            <a:ext cx="30604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30407C9-411A-D37B-697A-3C931F7BF3DC}"/>
              </a:ext>
            </a:extLst>
          </p:cNvPr>
          <p:cNvSpPr txBox="1"/>
          <p:nvPr/>
        </p:nvSpPr>
        <p:spPr>
          <a:xfrm>
            <a:off x="5498829" y="1201427"/>
            <a:ext cx="2851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printf</a:t>
            </a:r>
            <a:r>
              <a:rPr lang="en-US" altLang="ko-KR" sz="12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ko-KR" altLang="en-US" sz="12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소스코드와 </a:t>
            </a:r>
            <a:r>
              <a:rPr lang="en-US" altLang="ko-KR" sz="1200" dirty="0" err="1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scanf</a:t>
            </a:r>
            <a:r>
              <a:rPr lang="en-US" altLang="ko-KR" sz="12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ko-KR" altLang="en-US" sz="12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소스코드를 가져옴</a:t>
            </a:r>
            <a:endParaRPr lang="en-US" sz="1200" dirty="0">
              <a:solidFill>
                <a:schemeClr val="accent5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4AE80F1-7A13-CD1A-2FA9-D4A82C3D6BB9}"/>
              </a:ext>
            </a:extLst>
          </p:cNvPr>
          <p:cNvCxnSpPr>
            <a:cxnSpLocks/>
          </p:cNvCxnSpPr>
          <p:nvPr/>
        </p:nvCxnSpPr>
        <p:spPr>
          <a:xfrm>
            <a:off x="3073400" y="2013016"/>
            <a:ext cx="24254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F0D5494-DB27-D784-DB0C-718C854B2B2B}"/>
              </a:ext>
            </a:extLst>
          </p:cNvPr>
          <p:cNvSpPr txBox="1"/>
          <p:nvPr/>
        </p:nvSpPr>
        <p:spPr>
          <a:xfrm>
            <a:off x="5498828" y="1875039"/>
            <a:ext cx="3074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사용자가 입력한 값을 저장할 변수 </a:t>
            </a:r>
            <a:r>
              <a:rPr lang="en-US" altLang="ko-KR" sz="12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input </a:t>
            </a:r>
            <a:r>
              <a:rPr lang="ko-KR" altLang="en-US" sz="12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만듦</a:t>
            </a:r>
            <a:endParaRPr lang="en-US" sz="1200" dirty="0">
              <a:solidFill>
                <a:schemeClr val="accent5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A0C0280-DB9A-78F9-8B2E-2E1501201FF0}"/>
              </a:ext>
            </a:extLst>
          </p:cNvPr>
          <p:cNvCxnSpPr>
            <a:cxnSpLocks/>
          </p:cNvCxnSpPr>
          <p:nvPr/>
        </p:nvCxnSpPr>
        <p:spPr>
          <a:xfrm>
            <a:off x="3073400" y="2220413"/>
            <a:ext cx="24254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FD884F7-753F-1428-ACA7-F2FD412D8238}"/>
              </a:ext>
            </a:extLst>
          </p:cNvPr>
          <p:cNvSpPr txBox="1"/>
          <p:nvPr/>
        </p:nvSpPr>
        <p:spPr>
          <a:xfrm>
            <a:off x="5498828" y="2082436"/>
            <a:ext cx="3074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출력할 비트의 위치를 저장할 변수 </a:t>
            </a:r>
            <a:r>
              <a:rPr lang="en-US" altLang="ko-KR" sz="12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mask </a:t>
            </a:r>
            <a:r>
              <a:rPr lang="ko-KR" altLang="en-US" sz="12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만듦</a:t>
            </a:r>
            <a:endParaRPr lang="en-US" sz="1200" dirty="0">
              <a:solidFill>
                <a:schemeClr val="accent5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7097D8A-8F0E-8808-C15A-71FD77478660}"/>
              </a:ext>
            </a:extLst>
          </p:cNvPr>
          <p:cNvCxnSpPr>
            <a:cxnSpLocks/>
          </p:cNvCxnSpPr>
          <p:nvPr/>
        </p:nvCxnSpPr>
        <p:spPr>
          <a:xfrm>
            <a:off x="4997450" y="3029236"/>
            <a:ext cx="5013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9149A38-6CC4-ED47-2D2C-8F31023A86FF}"/>
              </a:ext>
            </a:extLst>
          </p:cNvPr>
          <p:cNvSpPr txBox="1"/>
          <p:nvPr/>
        </p:nvSpPr>
        <p:spPr>
          <a:xfrm>
            <a:off x="5498828" y="2891259"/>
            <a:ext cx="2851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입력 받은 </a:t>
            </a:r>
            <a:r>
              <a:rPr lang="ko-KR" altLang="en-US" sz="1200" dirty="0" err="1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정숫값을</a:t>
            </a:r>
            <a:r>
              <a:rPr lang="ko-KR" altLang="en-US" sz="12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2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input</a:t>
            </a:r>
            <a:r>
              <a:rPr lang="ko-KR" altLang="en-US" sz="12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에 저장</a:t>
            </a:r>
            <a:endParaRPr lang="en-US" sz="1200" dirty="0">
              <a:solidFill>
                <a:schemeClr val="accent5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51B26DA-A7F7-548B-F3CE-6EB5C467E28A}"/>
              </a:ext>
            </a:extLst>
          </p:cNvPr>
          <p:cNvCxnSpPr>
            <a:cxnSpLocks/>
          </p:cNvCxnSpPr>
          <p:nvPr/>
        </p:nvCxnSpPr>
        <p:spPr>
          <a:xfrm>
            <a:off x="4997450" y="3498741"/>
            <a:ext cx="5013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CA2E317-9331-3063-E699-B3BB2B19622D}"/>
              </a:ext>
            </a:extLst>
          </p:cNvPr>
          <p:cNvSpPr txBox="1"/>
          <p:nvPr/>
        </p:nvSpPr>
        <p:spPr>
          <a:xfrm>
            <a:off x="5498828" y="3360764"/>
            <a:ext cx="2851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32</a:t>
            </a:r>
            <a:r>
              <a:rPr lang="ko-KR" altLang="en-US" sz="12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개의 비트를 출력하기 위한 반복문</a:t>
            </a:r>
            <a:endParaRPr lang="en-US" sz="1200" dirty="0">
              <a:solidFill>
                <a:schemeClr val="accent5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A8EBA04-50DA-87D0-E412-1AB5F9A5394C}"/>
              </a:ext>
            </a:extLst>
          </p:cNvPr>
          <p:cNvCxnSpPr>
            <a:cxnSpLocks/>
          </p:cNvCxnSpPr>
          <p:nvPr/>
        </p:nvCxnSpPr>
        <p:spPr>
          <a:xfrm>
            <a:off x="4997450" y="3840428"/>
            <a:ext cx="16888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3F225F5-1572-38A9-EE05-485D8A632E54}"/>
              </a:ext>
            </a:extLst>
          </p:cNvPr>
          <p:cNvSpPr txBox="1"/>
          <p:nvPr/>
        </p:nvSpPr>
        <p:spPr>
          <a:xfrm>
            <a:off x="6686279" y="3702451"/>
            <a:ext cx="1886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출력할 비트 위치 지정 연산</a:t>
            </a:r>
            <a:endParaRPr lang="en-US" sz="1200" dirty="0">
              <a:solidFill>
                <a:schemeClr val="accent5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0776EC7-C2C6-309F-6532-B5665F916884}"/>
              </a:ext>
            </a:extLst>
          </p:cNvPr>
          <p:cNvCxnSpPr>
            <a:cxnSpLocks/>
          </p:cNvCxnSpPr>
          <p:nvPr/>
        </p:nvCxnSpPr>
        <p:spPr>
          <a:xfrm>
            <a:off x="6445250" y="4027005"/>
            <a:ext cx="2410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B67D5C0-6943-C572-79E7-8F4ECC7A24D4}"/>
              </a:ext>
            </a:extLst>
          </p:cNvPr>
          <p:cNvSpPr txBox="1"/>
          <p:nvPr/>
        </p:nvSpPr>
        <p:spPr>
          <a:xfrm>
            <a:off x="6686279" y="3889028"/>
            <a:ext cx="1886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지정된 위치의 비트 출력</a:t>
            </a:r>
            <a:endParaRPr lang="en-US" sz="1200" dirty="0">
              <a:solidFill>
                <a:schemeClr val="accent5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6A20747-EDE6-195F-AD0A-D514EFA96840}"/>
              </a:ext>
            </a:extLst>
          </p:cNvPr>
          <p:cNvCxnSpPr/>
          <p:nvPr/>
        </p:nvCxnSpPr>
        <p:spPr>
          <a:xfrm>
            <a:off x="5302250" y="4166027"/>
            <a:ext cx="0" cy="1277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8F7EEAE-C495-12B5-8A43-FBACD611D5D4}"/>
              </a:ext>
            </a:extLst>
          </p:cNvPr>
          <p:cNvSpPr txBox="1"/>
          <p:nvPr/>
        </p:nvSpPr>
        <p:spPr>
          <a:xfrm>
            <a:off x="3065198" y="5518073"/>
            <a:ext cx="4446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32</a:t>
            </a:r>
            <a:r>
              <a:rPr lang="ko-KR" altLang="en-US" sz="16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번 반복하여 출력하면</a:t>
            </a:r>
            <a:r>
              <a:rPr lang="en-US" altLang="ko-KR" sz="16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input </a:t>
            </a:r>
            <a:r>
              <a:rPr lang="ko-KR" altLang="en-US" sz="16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값의 전체 비트가 됨</a:t>
            </a:r>
            <a:endParaRPr lang="en-US" sz="1600" dirty="0">
              <a:solidFill>
                <a:schemeClr val="accent5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17DB872-7540-15C0-5BDE-49CBE87B8B05}"/>
              </a:ext>
            </a:extLst>
          </p:cNvPr>
          <p:cNvSpPr/>
          <p:nvPr/>
        </p:nvSpPr>
        <p:spPr>
          <a:xfrm>
            <a:off x="2571788" y="2756757"/>
            <a:ext cx="546465" cy="157933"/>
          </a:xfrm>
          <a:prstGeom prst="ellipse">
            <a:avLst/>
          </a:prstGeom>
          <a:solidFill>
            <a:srgbClr val="00B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A36844E-D680-F454-CD38-CDD18C317174}"/>
              </a:ext>
            </a:extLst>
          </p:cNvPr>
          <p:cNvSpPr/>
          <p:nvPr/>
        </p:nvSpPr>
        <p:spPr>
          <a:xfrm>
            <a:off x="2571789" y="2931692"/>
            <a:ext cx="501378" cy="157933"/>
          </a:xfrm>
          <a:prstGeom prst="ellipse">
            <a:avLst/>
          </a:prstGeom>
          <a:solidFill>
            <a:srgbClr val="00B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4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18" grpId="0"/>
      <p:bldP spid="20" grpId="0"/>
      <p:bldP spid="25" grpId="0"/>
      <p:bldP spid="30" grpId="0"/>
      <p:bldP spid="32" grpId="0"/>
      <p:bldP spid="38" grpId="0"/>
      <p:bldP spid="43" grpId="0"/>
      <p:bldP spid="44" grpId="0" animBg="1"/>
      <p:bldP spid="44" grpId="1" animBg="1"/>
      <p:bldP spid="45" grpId="0" animBg="1"/>
      <p:bldP spid="45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DB5FDA18-60C7-4B1E-94D0-CB9E4E4AA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</a:t>
            </a:r>
            <a:r>
              <a:rPr lang="ko-KR" altLang="en-US" dirty="0"/>
              <a:t>언어 </a:t>
            </a:r>
            <a:r>
              <a:rPr lang="ko-KR" altLang="en-US" dirty="0" err="1"/>
              <a:t>삼항</a:t>
            </a:r>
            <a:r>
              <a:rPr lang="ko-KR" altLang="en-US" dirty="0"/>
              <a:t> 연산자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8C2660C-B8E8-8710-A179-8A4726979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문법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예제 </a:t>
            </a:r>
            <a:r>
              <a:rPr lang="en-US" altLang="ko-KR" dirty="0"/>
              <a:t>1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C1DDE59-AF61-74FB-6A13-DAA575E82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7AD75C-6541-4590-97D7-F48445E1B944}" type="slidenum">
              <a:rPr lang="ko-KR" altLang="en-US" noProof="0" smtClean="0"/>
              <a:pPr lvl="0"/>
              <a:t>65</a:t>
            </a:fld>
            <a:endParaRPr lang="ko-KR" altLang="en-US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9E258-D0C8-23AC-7777-AF62423E1D86}"/>
              </a:ext>
            </a:extLst>
          </p:cNvPr>
          <p:cNvSpPr txBox="1"/>
          <p:nvPr/>
        </p:nvSpPr>
        <p:spPr>
          <a:xfrm>
            <a:off x="2062639" y="1796883"/>
            <a:ext cx="5018723" cy="792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altLang="ko-KR" sz="105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조건식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?  </a:t>
            </a:r>
            <a:r>
              <a:rPr lang="ko-KR" altLang="en-US" sz="2400" dirty="0" err="1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반환값</a:t>
            </a:r>
            <a:r>
              <a:rPr lang="en-US" altLang="ko-KR" sz="2400" dirty="0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 :  </a:t>
            </a:r>
            <a:r>
              <a:rPr lang="ko-KR" altLang="en-US" sz="2400" dirty="0" err="1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반환값</a:t>
            </a:r>
            <a:r>
              <a:rPr lang="en-US" altLang="ko-KR" sz="24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</a:p>
          <a:p>
            <a:pPr algn="ctr"/>
            <a:endParaRPr lang="en-US" sz="11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9E2625-2A4C-6AE9-2CAD-5F289ABC4498}"/>
              </a:ext>
            </a:extLst>
          </p:cNvPr>
          <p:cNvSpPr txBox="1"/>
          <p:nvPr/>
        </p:nvSpPr>
        <p:spPr>
          <a:xfrm>
            <a:off x="1721120" y="2736628"/>
            <a:ext cx="570176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물음표</a:t>
            </a:r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앞의 </a:t>
            </a:r>
            <a:r>
              <a:rPr lang="ko-KR" altLang="en-US" sz="2000" dirty="0">
                <a:solidFill>
                  <a:srgbClr val="FF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조건식</a:t>
            </a:r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</a:t>
            </a:r>
            <a:r>
              <a:rPr lang="ko-KR" altLang="en-US" sz="2000" dirty="0" err="1">
                <a:latin typeface="메이플스토리" panose="02000300000000000000" pitchFamily="2" charset="-127"/>
                <a:ea typeface="메이플스토리" panose="02000300000000000000" pitchFamily="2" charset="-127"/>
              </a:rPr>
              <a:t>결괏값이</a:t>
            </a:r>
            <a:endParaRPr lang="en-US" altLang="ko-KR" sz="2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참이면 </a:t>
            </a:r>
            <a:r>
              <a:rPr lang="ko-KR" altLang="en-US" sz="2000" dirty="0" err="1">
                <a:solidFill>
                  <a:srgbClr val="00B05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반환값</a:t>
            </a:r>
            <a:r>
              <a:rPr lang="en-US" altLang="ko-KR" sz="2000" dirty="0">
                <a:solidFill>
                  <a:srgbClr val="00B05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을 반환하고</a:t>
            </a:r>
            <a:r>
              <a:rPr lang="en-US" altLang="ko-KR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거짓이면 </a:t>
            </a:r>
            <a:r>
              <a:rPr lang="ko-KR" altLang="en-US" sz="2000" dirty="0" err="1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반환값</a:t>
            </a:r>
            <a:r>
              <a:rPr lang="en-US" altLang="ko-KR" sz="2000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2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를 반환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C52338-77E6-BF0E-1A9E-C280D952E1C7}"/>
              </a:ext>
            </a:extLst>
          </p:cNvPr>
          <p:cNvSpPr txBox="1"/>
          <p:nvPr/>
        </p:nvSpPr>
        <p:spPr>
          <a:xfrm>
            <a:off x="712278" y="4324577"/>
            <a:ext cx="7719445" cy="15874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Consolas" panose="020B0609020204030204" pitchFamily="49" charset="0"/>
              </a:rPr>
              <a:t>    int num1 = 15;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Consolas" panose="020B0609020204030204" pitchFamily="49" charset="0"/>
              </a:rPr>
              <a:t>    int num2 = 8;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Consolas" panose="020B0609020204030204" pitchFamily="49" charset="0"/>
              </a:rPr>
              <a:t>    int result;  </a:t>
            </a:r>
          </a:p>
          <a:p>
            <a:pPr>
              <a:lnSpc>
                <a:spcPct val="150000"/>
              </a:lnSpc>
            </a:pPr>
            <a:endParaRPr lang="en-US" altLang="ko-KR" sz="1100" dirty="0"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Consolas" panose="020B0609020204030204" pitchFamily="49" charset="0"/>
              </a:rPr>
              <a:t>    result = (num1 &gt; num2) ? num1 : num2;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Consolas" panose="020B0609020204030204" pitchFamily="49" charset="0"/>
              </a:rPr>
              <a:t>    </a:t>
            </a:r>
            <a:r>
              <a:rPr lang="en-US" altLang="ko-KR" sz="1100" dirty="0" err="1">
                <a:latin typeface="Consolas" panose="020B0609020204030204" pitchFamily="49" charset="0"/>
              </a:rPr>
              <a:t>printf</a:t>
            </a:r>
            <a:r>
              <a:rPr lang="en-US" altLang="ko-KR" sz="1100" dirty="0">
                <a:latin typeface="Consolas" panose="020B0609020204030204" pitchFamily="49" charset="0"/>
              </a:rPr>
              <a:t>("</a:t>
            </a:r>
            <a:r>
              <a:rPr lang="ko-KR" altLang="en-US" sz="1100" dirty="0">
                <a:latin typeface="Consolas" panose="020B0609020204030204" pitchFamily="49" charset="0"/>
              </a:rPr>
              <a:t>둘 중에 더 </a:t>
            </a:r>
            <a:r>
              <a:rPr lang="ko-KR" altLang="en-US" sz="1100" dirty="0" err="1">
                <a:latin typeface="Consolas" panose="020B0609020204030204" pitchFamily="49" charset="0"/>
              </a:rPr>
              <a:t>큰수는</a:t>
            </a:r>
            <a:r>
              <a:rPr lang="ko-KR" altLang="en-US" sz="1100" dirty="0">
                <a:latin typeface="Consolas" panose="020B0609020204030204" pitchFamily="49" charset="0"/>
              </a:rPr>
              <a:t> </a:t>
            </a:r>
            <a:r>
              <a:rPr lang="en-US" altLang="ko-KR" sz="1100" dirty="0">
                <a:latin typeface="Consolas" panose="020B0609020204030204" pitchFamily="49" charset="0"/>
              </a:rPr>
              <a:t>%d</a:t>
            </a:r>
            <a:r>
              <a:rPr lang="ko-KR" altLang="en-US" sz="1100" dirty="0">
                <a:latin typeface="Consolas" panose="020B0609020204030204" pitchFamily="49" charset="0"/>
              </a:rPr>
              <a:t>입니다</a:t>
            </a:r>
            <a:r>
              <a:rPr lang="en-US" altLang="ko-KR" sz="1100" dirty="0">
                <a:latin typeface="Consolas" panose="020B0609020204030204" pitchFamily="49" charset="0"/>
              </a:rPr>
              <a:t>.\n", result);</a:t>
            </a:r>
            <a:endParaRPr lang="en-US" sz="1100" dirty="0">
              <a:latin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EFE8D1-830A-ECB8-6345-4D3FDFDE172D}"/>
              </a:ext>
            </a:extLst>
          </p:cNvPr>
          <p:cNvSpPr txBox="1"/>
          <p:nvPr/>
        </p:nvSpPr>
        <p:spPr>
          <a:xfrm>
            <a:off x="712278" y="6277234"/>
            <a:ext cx="7719445" cy="2616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latin typeface="Consolas" panose="020B0609020204030204" pitchFamily="49" charset="0"/>
              </a:rPr>
              <a:t>둘 중에 더 </a:t>
            </a:r>
            <a:r>
              <a:rPr lang="ko-KR" altLang="en-US" sz="1100" dirty="0" err="1">
                <a:latin typeface="Consolas" panose="020B0609020204030204" pitchFamily="49" charset="0"/>
              </a:rPr>
              <a:t>큰수는</a:t>
            </a:r>
            <a:r>
              <a:rPr lang="ko-KR" altLang="en-US" sz="1100" dirty="0">
                <a:latin typeface="Consolas" panose="020B0609020204030204" pitchFamily="49" charset="0"/>
              </a:rPr>
              <a:t> </a:t>
            </a:r>
            <a:r>
              <a:rPr lang="en-US" altLang="ko-KR" sz="1100" dirty="0">
                <a:latin typeface="Consolas" panose="020B0609020204030204" pitchFamily="49" charset="0"/>
              </a:rPr>
              <a:t>15</a:t>
            </a:r>
            <a:r>
              <a:rPr lang="ko-KR" altLang="en-US" sz="1100" dirty="0">
                <a:latin typeface="Consolas" panose="020B0609020204030204" pitchFamily="49" charset="0"/>
              </a:rPr>
              <a:t>입니다</a:t>
            </a:r>
            <a:r>
              <a:rPr lang="en-US" altLang="ko-KR" sz="1100" dirty="0">
                <a:latin typeface="Consolas" panose="020B0609020204030204" pitchFamily="49" charset="0"/>
              </a:rPr>
              <a:t>.</a:t>
            </a:r>
            <a:endParaRPr lang="en-US" sz="1100" dirty="0">
              <a:latin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B2D281-DBD9-ED86-F0DD-097EF2B627AB}"/>
              </a:ext>
            </a:extLst>
          </p:cNvPr>
          <p:cNvSpPr txBox="1"/>
          <p:nvPr/>
        </p:nvSpPr>
        <p:spPr>
          <a:xfrm>
            <a:off x="712278" y="6000235"/>
            <a:ext cx="1069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</a:t>
            </a:r>
            <a:r>
              <a:rPr lang="ko-KR" altLang="en-US" sz="1200" dirty="0"/>
              <a:t>실행 결과</a:t>
            </a:r>
            <a:r>
              <a:rPr lang="en-US" altLang="ko-KR" sz="1200" dirty="0"/>
              <a:t>&gt;</a:t>
            </a:r>
            <a:endParaRPr lang="ko-KR" altLang="en-US" sz="1200" dirty="0"/>
          </a:p>
        </p:txBody>
      </p:sp>
      <p:cxnSp>
        <p:nvCxnSpPr>
          <p:cNvPr id="24" name="Straight Arrow Connector 22">
            <a:extLst>
              <a:ext uri="{FF2B5EF4-FFF2-40B4-BE49-F238E27FC236}">
                <a16:creationId xmlns:a16="http://schemas.microsoft.com/office/drawing/2014/main" id="{A4356FF6-22BB-D1ED-1728-5DB921E62A30}"/>
              </a:ext>
            </a:extLst>
          </p:cNvPr>
          <p:cNvCxnSpPr>
            <a:cxnSpLocks/>
          </p:cNvCxnSpPr>
          <p:nvPr/>
        </p:nvCxnSpPr>
        <p:spPr>
          <a:xfrm>
            <a:off x="4179850" y="5518610"/>
            <a:ext cx="501378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82607028-2A9E-F25D-EC01-67C9C57C74A2}"/>
              </a:ext>
            </a:extLst>
          </p:cNvPr>
          <p:cNvSpPr/>
          <p:nvPr/>
        </p:nvSpPr>
        <p:spPr>
          <a:xfrm>
            <a:off x="1758942" y="5380676"/>
            <a:ext cx="2287278" cy="27586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1BCDC8-54C8-FD8B-027A-8B9B5AB5645F}"/>
              </a:ext>
            </a:extLst>
          </p:cNvPr>
          <p:cNvSpPr txBox="1"/>
          <p:nvPr/>
        </p:nvSpPr>
        <p:spPr>
          <a:xfrm>
            <a:off x="4709228" y="5287777"/>
            <a:ext cx="358895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num1  &gt; num2</a:t>
            </a:r>
            <a:r>
              <a:rPr lang="en-US" altLang="ko-KR" sz="1200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ko-KR" altLang="en-US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값이 참이면</a:t>
            </a:r>
            <a:r>
              <a:rPr lang="ko-KR" altLang="en-US" sz="1200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200" dirty="0">
                <a:solidFill>
                  <a:srgbClr val="00B05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num1</a:t>
            </a:r>
            <a:r>
              <a:rPr lang="en-US" altLang="ko-KR" sz="1200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ko-KR" altLang="en-US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값을 반환</a:t>
            </a:r>
            <a:br>
              <a:rPr lang="en-US" altLang="ko-KR" sz="1200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</a:br>
            <a:r>
              <a:rPr lang="en-US" altLang="ko-KR" sz="1200" dirty="0">
                <a:solidFill>
                  <a:srgbClr val="FF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num1  &gt; num2</a:t>
            </a:r>
            <a:r>
              <a:rPr lang="en-US" altLang="ko-KR" sz="1200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ko-KR" altLang="en-US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값이 거짓이면</a:t>
            </a:r>
            <a:r>
              <a:rPr lang="ko-KR" altLang="en-US" sz="1200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200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num2 </a:t>
            </a:r>
            <a:r>
              <a:rPr lang="ko-KR" altLang="en-US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값을 반환</a:t>
            </a:r>
            <a:endParaRPr lang="en-US" sz="12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059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 animBg="1"/>
      <p:bldP spid="2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DB5FDA18-60C7-4B1E-94D0-CB9E4E4AA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</a:t>
            </a:r>
            <a:r>
              <a:rPr lang="ko-KR" altLang="en-US" dirty="0"/>
              <a:t>언어 </a:t>
            </a:r>
            <a:r>
              <a:rPr lang="ko-KR" altLang="en-US" dirty="0" err="1"/>
              <a:t>삼항</a:t>
            </a:r>
            <a:r>
              <a:rPr lang="ko-KR" altLang="en-US" dirty="0"/>
              <a:t> 연산자</a:t>
            </a:r>
          </a:p>
        </p:txBody>
      </p:sp>
      <p:sp>
        <p:nvSpPr>
          <p:cNvPr id="27" name="내용 개체 틀 26">
            <a:extLst>
              <a:ext uri="{FF2B5EF4-FFF2-40B4-BE49-F238E27FC236}">
                <a16:creationId xmlns:a16="http://schemas.microsoft.com/office/drawing/2014/main" id="{F55EC114-1B23-751B-51F5-3E8FA1B99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예제 </a:t>
            </a:r>
            <a:r>
              <a:rPr lang="en-US" altLang="ko-KR" dirty="0"/>
              <a:t>2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예제 </a:t>
            </a:r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C1DDE59-AF61-74FB-6A13-DAA575E82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7AD75C-6541-4590-97D7-F48445E1B944}" type="slidenum">
              <a:rPr lang="ko-KR" altLang="en-US" noProof="0" smtClean="0"/>
              <a:pPr lvl="0"/>
              <a:t>66</a:t>
            </a:fld>
            <a:endParaRPr lang="ko-KR" altLang="en-US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560E05-E53E-AC4F-99FD-E215271C079B}"/>
              </a:ext>
            </a:extLst>
          </p:cNvPr>
          <p:cNvSpPr txBox="1"/>
          <p:nvPr/>
        </p:nvSpPr>
        <p:spPr>
          <a:xfrm>
            <a:off x="712277" y="1798073"/>
            <a:ext cx="7719445" cy="16158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Consolas" panose="020B0609020204030204" pitchFamily="49" charset="0"/>
              </a:rPr>
              <a:t>    int num1 = 5;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    int num2;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 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    if (num1)</a:t>
            </a:r>
            <a:r>
              <a:rPr lang="ko-KR" altLang="en-US" sz="1100" dirty="0">
                <a:latin typeface="Consolas" panose="020B0609020204030204" pitchFamily="49" charset="0"/>
              </a:rPr>
              <a:t> </a:t>
            </a:r>
          </a:p>
          <a:p>
            <a:r>
              <a:rPr lang="ko-KR" altLang="en-US" sz="1100" dirty="0">
                <a:latin typeface="Consolas" panose="020B0609020204030204" pitchFamily="49" charset="0"/>
              </a:rPr>
              <a:t>        </a:t>
            </a:r>
            <a:r>
              <a:rPr lang="en-US" altLang="ko-KR" sz="1100" dirty="0">
                <a:latin typeface="Consolas" panose="020B0609020204030204" pitchFamily="49" charset="0"/>
              </a:rPr>
              <a:t>num2 = 100;</a:t>
            </a:r>
            <a:endParaRPr lang="ko-KR" altLang="en-US" sz="1100" dirty="0">
              <a:latin typeface="Consolas" panose="020B0609020204030204" pitchFamily="49" charset="0"/>
            </a:endParaRPr>
          </a:p>
          <a:p>
            <a:r>
              <a:rPr lang="ko-KR" altLang="en-US" sz="1100" dirty="0">
                <a:latin typeface="Consolas" panose="020B0609020204030204" pitchFamily="49" charset="0"/>
              </a:rPr>
              <a:t>    </a:t>
            </a:r>
            <a:r>
              <a:rPr lang="en-US" altLang="ko-KR" sz="1100" dirty="0">
                <a:latin typeface="Consolas" panose="020B0609020204030204" pitchFamily="49" charset="0"/>
              </a:rPr>
              <a:t>else</a:t>
            </a:r>
            <a:endParaRPr lang="ko-KR" altLang="en-US" sz="1100" dirty="0">
              <a:latin typeface="Consolas" panose="020B0609020204030204" pitchFamily="49" charset="0"/>
            </a:endParaRPr>
          </a:p>
          <a:p>
            <a:r>
              <a:rPr lang="ko-KR" altLang="en-US" sz="1100" dirty="0">
                <a:latin typeface="Consolas" panose="020B0609020204030204" pitchFamily="49" charset="0"/>
              </a:rPr>
              <a:t>        </a:t>
            </a:r>
            <a:r>
              <a:rPr lang="en-US" altLang="ko-KR" sz="1100" dirty="0">
                <a:latin typeface="Consolas" panose="020B0609020204030204" pitchFamily="49" charset="0"/>
              </a:rPr>
              <a:t>num2 = 200;</a:t>
            </a:r>
            <a:endParaRPr lang="ko-KR" altLang="en-US" sz="1100" dirty="0">
              <a:latin typeface="Consolas" panose="020B0609020204030204" pitchFamily="49" charset="0"/>
            </a:endParaRPr>
          </a:p>
          <a:p>
            <a:r>
              <a:rPr lang="ko-KR" altLang="en-US" sz="1100" dirty="0">
                <a:latin typeface="Consolas" panose="020B0609020204030204" pitchFamily="49" charset="0"/>
              </a:rPr>
              <a:t> </a:t>
            </a:r>
          </a:p>
          <a:p>
            <a:r>
              <a:rPr lang="ko-KR" altLang="en-US" sz="1100" dirty="0">
                <a:latin typeface="Consolas" panose="020B0609020204030204" pitchFamily="49" charset="0"/>
              </a:rPr>
              <a:t>    </a:t>
            </a:r>
            <a:r>
              <a:rPr lang="en-US" altLang="ko-KR" sz="1100" dirty="0" err="1">
                <a:latin typeface="Consolas" panose="020B0609020204030204" pitchFamily="49" charset="0"/>
              </a:rPr>
              <a:t>printf</a:t>
            </a:r>
            <a:r>
              <a:rPr lang="en-US" altLang="ko-KR" sz="1100" dirty="0">
                <a:latin typeface="Consolas" panose="020B0609020204030204" pitchFamily="49" charset="0"/>
              </a:rPr>
              <a:t>("%d\n", num2);</a:t>
            </a:r>
            <a:endParaRPr lang="ko-KR" altLang="en-US" sz="1100" dirty="0"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40CF93-5139-FF60-FD6C-894BDF0E8369}"/>
              </a:ext>
            </a:extLst>
          </p:cNvPr>
          <p:cNvSpPr txBox="1"/>
          <p:nvPr/>
        </p:nvSpPr>
        <p:spPr>
          <a:xfrm>
            <a:off x="712278" y="4852317"/>
            <a:ext cx="7719445" cy="11079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Consolas" panose="020B0609020204030204" pitchFamily="49" charset="0"/>
              </a:rPr>
              <a:t>    int num1 = 5;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    int num2;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 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    num2 = num1 ? 100 : 200;</a:t>
            </a:r>
            <a:endParaRPr lang="ko-KR" altLang="en-US" sz="1100" dirty="0">
              <a:latin typeface="Consolas" panose="020B0609020204030204" pitchFamily="49" charset="0"/>
            </a:endParaRPr>
          </a:p>
          <a:p>
            <a:r>
              <a:rPr lang="ko-KR" altLang="en-US" sz="1100" dirty="0">
                <a:latin typeface="Consolas" panose="020B0609020204030204" pitchFamily="49" charset="0"/>
              </a:rPr>
              <a:t> </a:t>
            </a:r>
          </a:p>
          <a:p>
            <a:r>
              <a:rPr lang="ko-KR" altLang="en-US" sz="1100" dirty="0">
                <a:latin typeface="Consolas" panose="020B0609020204030204" pitchFamily="49" charset="0"/>
              </a:rPr>
              <a:t>    </a:t>
            </a:r>
            <a:r>
              <a:rPr lang="en-US" altLang="ko-KR" sz="1100" dirty="0" err="1">
                <a:latin typeface="Consolas" panose="020B0609020204030204" pitchFamily="49" charset="0"/>
              </a:rPr>
              <a:t>printf</a:t>
            </a:r>
            <a:r>
              <a:rPr lang="en-US" altLang="ko-KR" sz="1100" dirty="0">
                <a:latin typeface="Consolas" panose="020B0609020204030204" pitchFamily="49" charset="0"/>
              </a:rPr>
              <a:t>("%d\n", num2);</a:t>
            </a:r>
            <a:endParaRPr lang="ko-KR" altLang="en-US" sz="1100" dirty="0">
              <a:latin typeface="Consolas" panose="020B0609020204030204" pitchFamily="49" charset="0"/>
            </a:endParaRPr>
          </a:p>
        </p:txBody>
      </p:sp>
      <p:cxnSp>
        <p:nvCxnSpPr>
          <p:cNvPr id="8" name="Straight Arrow Connector 22">
            <a:extLst>
              <a:ext uri="{FF2B5EF4-FFF2-40B4-BE49-F238E27FC236}">
                <a16:creationId xmlns:a16="http://schemas.microsoft.com/office/drawing/2014/main" id="{71A95F7C-1C4B-29DA-5435-90469F7CDE90}"/>
              </a:ext>
            </a:extLst>
          </p:cNvPr>
          <p:cNvCxnSpPr>
            <a:cxnSpLocks/>
          </p:cNvCxnSpPr>
          <p:nvPr/>
        </p:nvCxnSpPr>
        <p:spPr>
          <a:xfrm>
            <a:off x="3274070" y="2681373"/>
            <a:ext cx="501378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A69243F-0AD5-89BF-3B45-1F74B7C9C011}"/>
              </a:ext>
            </a:extLst>
          </p:cNvPr>
          <p:cNvSpPr txBox="1"/>
          <p:nvPr/>
        </p:nvSpPr>
        <p:spPr>
          <a:xfrm>
            <a:off x="3803448" y="2450541"/>
            <a:ext cx="26583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num1</a:t>
            </a:r>
            <a:r>
              <a:rPr lang="ko-KR" altLang="en-US" sz="1200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이 참이면 </a:t>
            </a:r>
            <a:r>
              <a:rPr lang="en-US" altLang="ko-KR" sz="1200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num2</a:t>
            </a:r>
            <a:r>
              <a:rPr lang="ko-KR" altLang="en-US" sz="1200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에 </a:t>
            </a:r>
            <a:r>
              <a:rPr lang="en-US" altLang="ko-KR" sz="1200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100</a:t>
            </a:r>
            <a:r>
              <a:rPr lang="ko-KR" altLang="en-US" sz="1200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을 할당</a:t>
            </a:r>
            <a:br>
              <a:rPr lang="en-US" altLang="ko-KR" sz="1200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</a:br>
            <a:r>
              <a:rPr lang="en-US" altLang="ko-KR" sz="1200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num1</a:t>
            </a:r>
            <a:r>
              <a:rPr lang="ko-KR" altLang="en-US" sz="1200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이 거짓이면 </a:t>
            </a:r>
            <a:r>
              <a:rPr lang="en-US" altLang="ko-KR" sz="1200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num2</a:t>
            </a:r>
            <a:r>
              <a:rPr lang="ko-KR" altLang="en-US" sz="1200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에 </a:t>
            </a:r>
            <a:r>
              <a:rPr lang="en-US" altLang="ko-KR" sz="1200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200</a:t>
            </a:r>
            <a:r>
              <a:rPr lang="ko-KR" altLang="en-US" sz="1200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을 할당</a:t>
            </a:r>
            <a:endParaRPr lang="en-US" sz="1200" dirty="0">
              <a:solidFill>
                <a:srgbClr val="0070C0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cxnSp>
        <p:nvCxnSpPr>
          <p:cNvPr id="13" name="Straight Arrow Connector 22">
            <a:extLst>
              <a:ext uri="{FF2B5EF4-FFF2-40B4-BE49-F238E27FC236}">
                <a16:creationId xmlns:a16="http://schemas.microsoft.com/office/drawing/2014/main" id="{BC211CC3-D73D-5EF4-373E-1D1367B53A2F}"/>
              </a:ext>
            </a:extLst>
          </p:cNvPr>
          <p:cNvCxnSpPr>
            <a:cxnSpLocks/>
          </p:cNvCxnSpPr>
          <p:nvPr/>
        </p:nvCxnSpPr>
        <p:spPr>
          <a:xfrm>
            <a:off x="3274070" y="5483579"/>
            <a:ext cx="501378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20C8701-EAAE-EA41-625B-EA524336F2FD}"/>
              </a:ext>
            </a:extLst>
          </p:cNvPr>
          <p:cNvSpPr txBox="1"/>
          <p:nvPr/>
        </p:nvSpPr>
        <p:spPr>
          <a:xfrm>
            <a:off x="712278" y="3793954"/>
            <a:ext cx="7719445" cy="2616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Consolas" panose="020B0609020204030204" pitchFamily="49" charset="0"/>
              </a:rPr>
              <a:t>100</a:t>
            </a:r>
            <a:endParaRPr lang="en-US" sz="1100" dirty="0"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6A4301-BF32-BDD2-88A0-24223C0504AA}"/>
              </a:ext>
            </a:extLst>
          </p:cNvPr>
          <p:cNvSpPr txBox="1"/>
          <p:nvPr/>
        </p:nvSpPr>
        <p:spPr>
          <a:xfrm>
            <a:off x="712278" y="6328768"/>
            <a:ext cx="7719445" cy="2616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Consolas" panose="020B0609020204030204" pitchFamily="49" charset="0"/>
              </a:rPr>
              <a:t>100</a:t>
            </a:r>
            <a:endParaRPr lang="en-US" sz="1100" dirty="0"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433C51-8C7C-2B93-863B-DAF155FCC581}"/>
              </a:ext>
            </a:extLst>
          </p:cNvPr>
          <p:cNvSpPr txBox="1"/>
          <p:nvPr/>
        </p:nvSpPr>
        <p:spPr>
          <a:xfrm>
            <a:off x="712278" y="6051769"/>
            <a:ext cx="1069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</a:t>
            </a:r>
            <a:r>
              <a:rPr lang="ko-KR" altLang="en-US" sz="1200" dirty="0"/>
              <a:t>실행 결과</a:t>
            </a:r>
            <a:r>
              <a:rPr lang="en-US" altLang="ko-KR" sz="1200" dirty="0"/>
              <a:t>&gt;</a:t>
            </a:r>
            <a:endParaRPr lang="ko-KR" altLang="en-US" sz="1200" dirty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571E32E1-53A4-69D7-66F2-51C5C79DA96A}"/>
              </a:ext>
            </a:extLst>
          </p:cNvPr>
          <p:cNvSpPr/>
          <p:nvPr/>
        </p:nvSpPr>
        <p:spPr>
          <a:xfrm>
            <a:off x="952500" y="2265875"/>
            <a:ext cx="2217420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2EAB9970-D3E0-1C3C-C833-A95FB09925B1}"/>
              </a:ext>
            </a:extLst>
          </p:cNvPr>
          <p:cNvSpPr/>
          <p:nvPr/>
        </p:nvSpPr>
        <p:spPr>
          <a:xfrm>
            <a:off x="952500" y="5345645"/>
            <a:ext cx="2217420" cy="27586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59B17E-4037-02DD-511E-AFE62CB88121}"/>
              </a:ext>
            </a:extLst>
          </p:cNvPr>
          <p:cNvSpPr txBox="1"/>
          <p:nvPr/>
        </p:nvSpPr>
        <p:spPr>
          <a:xfrm>
            <a:off x="712278" y="3515350"/>
            <a:ext cx="1069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</a:t>
            </a:r>
            <a:r>
              <a:rPr lang="ko-KR" altLang="en-US" sz="1200" dirty="0"/>
              <a:t>실행 결과</a:t>
            </a:r>
            <a:r>
              <a:rPr lang="en-US" altLang="ko-KR" sz="1200" dirty="0"/>
              <a:t>&gt;</a:t>
            </a:r>
            <a:endParaRPr lang="ko-KR" altLang="en-US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C67167-144A-BFA9-078D-F3D76860D295}"/>
              </a:ext>
            </a:extLst>
          </p:cNvPr>
          <p:cNvSpPr txBox="1"/>
          <p:nvPr/>
        </p:nvSpPr>
        <p:spPr>
          <a:xfrm>
            <a:off x="3803448" y="5252746"/>
            <a:ext cx="26583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num1</a:t>
            </a:r>
            <a:r>
              <a:rPr lang="ko-KR" altLang="en-US" sz="1200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이 참이면 </a:t>
            </a:r>
            <a:r>
              <a:rPr lang="en-US" altLang="ko-KR" sz="1200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num2</a:t>
            </a:r>
            <a:r>
              <a:rPr lang="ko-KR" altLang="en-US" sz="1200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에 </a:t>
            </a:r>
            <a:r>
              <a:rPr lang="en-US" altLang="ko-KR" sz="1200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100</a:t>
            </a:r>
            <a:r>
              <a:rPr lang="ko-KR" altLang="en-US" sz="1200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을 할당</a:t>
            </a:r>
            <a:br>
              <a:rPr lang="en-US" altLang="ko-KR" sz="1200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</a:br>
            <a:r>
              <a:rPr lang="en-US" altLang="ko-KR" sz="1200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num1</a:t>
            </a:r>
            <a:r>
              <a:rPr lang="ko-KR" altLang="en-US" sz="1200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이 거짓이면 </a:t>
            </a:r>
            <a:r>
              <a:rPr lang="en-US" altLang="ko-KR" sz="1200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num2</a:t>
            </a:r>
            <a:r>
              <a:rPr lang="ko-KR" altLang="en-US" sz="1200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에 </a:t>
            </a:r>
            <a:r>
              <a:rPr lang="en-US" altLang="ko-KR" sz="1200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200</a:t>
            </a:r>
            <a:r>
              <a:rPr lang="ko-KR" altLang="en-US" sz="1200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을 할당</a:t>
            </a:r>
            <a:endParaRPr lang="en-US" sz="1200" dirty="0">
              <a:solidFill>
                <a:srgbClr val="0070C0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889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 animBg="1"/>
      <p:bldP spid="22" grpId="0" animBg="1"/>
      <p:bldP spid="2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904EB0-E421-F2D7-B647-E0686E739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input &amp; mask ? 1 : 0</a:t>
            </a:r>
            <a:r>
              <a:rPr lang="en-US" dirty="0"/>
              <a:t> </a:t>
            </a:r>
            <a:r>
              <a:rPr lang="ko-KR" altLang="en-US" dirty="0" err="1"/>
              <a:t>결괏값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6D39C-CD46-55CA-D9C6-B0E55A57B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i</a:t>
            </a:r>
            <a:r>
              <a:rPr lang="ko-KR" altLang="en-US" dirty="0"/>
              <a:t> </a:t>
            </a:r>
            <a:r>
              <a:rPr lang="en-US" dirty="0"/>
              <a:t> = </a:t>
            </a:r>
            <a:r>
              <a:rPr lang="en-US" dirty="0">
                <a:solidFill>
                  <a:srgbClr val="00B050"/>
                </a:solidFill>
              </a:rPr>
              <a:t>31</a:t>
            </a:r>
            <a:r>
              <a:rPr lang="en-US" dirty="0"/>
              <a:t> </a:t>
            </a:r>
            <a:r>
              <a:rPr lang="ko-KR" altLang="en-US" dirty="0"/>
              <a:t>일 때</a:t>
            </a:r>
            <a:r>
              <a:rPr lang="en-US" altLang="ko-KR" dirty="0"/>
              <a:t>,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4F99AE-71FE-F572-9BBA-1F1AC399D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7AD75C-6541-4590-97D7-F48445E1B94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765ACD-8616-740B-F932-7F917E43D40D}"/>
              </a:ext>
            </a:extLst>
          </p:cNvPr>
          <p:cNvSpPr txBox="1"/>
          <p:nvPr/>
        </p:nvSpPr>
        <p:spPr>
          <a:xfrm>
            <a:off x="1035188" y="2140901"/>
            <a:ext cx="68387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input = -17    ☞</a:t>
            </a:r>
          </a:p>
          <a:p>
            <a:r>
              <a:rPr lang="en-US" dirty="0">
                <a:latin typeface="Consolas" panose="020B0609020204030204" pitchFamily="49" charset="0"/>
              </a:rPr>
              <a:t>mask = 1 &lt;&lt;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  ☞</a:t>
            </a:r>
          </a:p>
          <a:p>
            <a:r>
              <a:rPr lang="en-US" dirty="0">
                <a:latin typeface="Consolas" panose="020B0609020204030204" pitchFamily="49" charset="0"/>
              </a:rPr>
              <a:t>-----------------------------------------------------</a:t>
            </a:r>
          </a:p>
          <a:p>
            <a:r>
              <a:rPr lang="en-US" dirty="0">
                <a:latin typeface="Consolas" panose="020B0609020204030204" pitchFamily="49" charset="0"/>
              </a:rPr>
              <a:t>input &amp; mask   ☞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F86FBE-8E2A-9ADD-30F5-E6031AACDCE9}"/>
              </a:ext>
            </a:extLst>
          </p:cNvPr>
          <p:cNvSpPr txBox="1"/>
          <p:nvPr/>
        </p:nvSpPr>
        <p:spPr>
          <a:xfrm>
            <a:off x="647582" y="3852428"/>
            <a:ext cx="4892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Consolas" panose="020B0609020204030204" pitchFamily="49" charset="0"/>
              </a:rPr>
              <a:t>여기서 </a:t>
            </a:r>
            <a:r>
              <a:rPr lang="en-US" sz="3200" b="1" dirty="0">
                <a:latin typeface="Consolas" panose="020B0609020204030204" pitchFamily="49" charset="0"/>
              </a:rPr>
              <a:t>input &amp; mask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ko-KR" altLang="en-US" dirty="0">
                <a:latin typeface="Consolas" panose="020B0609020204030204" pitchFamily="49" charset="0"/>
              </a:rPr>
              <a:t>논리값은</a:t>
            </a:r>
            <a:r>
              <a:rPr lang="en-US" altLang="ko-KR" dirty="0">
                <a:latin typeface="Consolas" panose="020B0609020204030204" pitchFamily="49" charset="0"/>
              </a:rPr>
              <a:t>?</a:t>
            </a:r>
            <a:endParaRPr lang="en-US" dirty="0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075AA3-8114-9E38-0C4F-84EF3A89A0D1}"/>
              </a:ext>
            </a:extLst>
          </p:cNvPr>
          <p:cNvSpPr txBox="1">
            <a:spLocks/>
          </p:cNvSpPr>
          <p:nvPr/>
        </p:nvSpPr>
        <p:spPr>
          <a:xfrm>
            <a:off x="5633154" y="3852427"/>
            <a:ext cx="1188720" cy="58477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ko-KR" altLang="en-US" sz="3200" dirty="0"/>
              <a:t>참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00D8AD-55C2-1802-FDED-C256AF114E3B}"/>
              </a:ext>
            </a:extLst>
          </p:cNvPr>
          <p:cNvSpPr txBox="1">
            <a:spLocks/>
          </p:cNvSpPr>
          <p:nvPr/>
        </p:nvSpPr>
        <p:spPr>
          <a:xfrm>
            <a:off x="6998632" y="4911836"/>
            <a:ext cx="594360" cy="58477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altLang="ko-KR" sz="3200" dirty="0"/>
              <a:t>1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E50D46-9D88-5C0E-FAAD-2E3401D8F696}"/>
              </a:ext>
            </a:extLst>
          </p:cNvPr>
          <p:cNvSpPr txBox="1"/>
          <p:nvPr/>
        </p:nvSpPr>
        <p:spPr>
          <a:xfrm>
            <a:off x="647582" y="4911836"/>
            <a:ext cx="6239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Consolas" panose="020B0609020204030204" pitchFamily="49" charset="0"/>
              </a:rPr>
              <a:t>따라서</a:t>
            </a:r>
            <a:r>
              <a:rPr lang="en-US" altLang="ko-KR" dirty="0">
                <a:latin typeface="Consolas" panose="020B0609020204030204" pitchFamily="49" charset="0"/>
              </a:rPr>
              <a:t> </a:t>
            </a:r>
            <a:r>
              <a:rPr lang="en-US" sz="3200" b="1" dirty="0">
                <a:latin typeface="Consolas" panose="020B0609020204030204" pitchFamily="49" charset="0"/>
              </a:rPr>
              <a:t>input &amp; mask ? 1 : 0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ko-KR" altLang="en-US" dirty="0">
                <a:latin typeface="Consolas" panose="020B0609020204030204" pitchFamily="49" charset="0"/>
              </a:rPr>
              <a:t>값은</a:t>
            </a:r>
            <a:r>
              <a:rPr lang="en-US" altLang="ko-KR" dirty="0">
                <a:latin typeface="Consolas" panose="020B0609020204030204" pitchFamily="49" charset="0"/>
              </a:rPr>
              <a:t>?</a:t>
            </a:r>
            <a:endParaRPr lang="en-US" dirty="0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B61B30-14DD-6DA6-82D4-9473DC07F877}"/>
              </a:ext>
            </a:extLst>
          </p:cNvPr>
          <p:cNvSpPr txBox="1"/>
          <p:nvPr/>
        </p:nvSpPr>
        <p:spPr>
          <a:xfrm>
            <a:off x="3231783" y="2427247"/>
            <a:ext cx="461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latin typeface="Consolas" panose="020B0609020204030204" pitchFamily="49" charset="0"/>
              </a:rPr>
              <a:t>0000000 00000000 00000000 00000000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E93042-2D24-2E97-9475-7726ECF1D348}"/>
              </a:ext>
            </a:extLst>
          </p:cNvPr>
          <p:cNvSpPr txBox="1"/>
          <p:nvPr/>
        </p:nvSpPr>
        <p:spPr>
          <a:xfrm>
            <a:off x="3231783" y="2965485"/>
            <a:ext cx="461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10000000 00000000 00000000 00000000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5736BF-4705-6F23-FFD7-6FEA019CE1E7}"/>
              </a:ext>
            </a:extLst>
          </p:cNvPr>
          <p:cNvSpPr txBox="1"/>
          <p:nvPr/>
        </p:nvSpPr>
        <p:spPr>
          <a:xfrm>
            <a:off x="6838624" y="4209520"/>
            <a:ext cx="208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(※ 0</a:t>
            </a:r>
            <a:r>
              <a:rPr lang="ko-KR" altLang="en-US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이면 </a:t>
            </a:r>
            <a:r>
              <a:rPr lang="ko-KR" altLang="en-US" sz="1200" dirty="0">
                <a:solidFill>
                  <a:schemeClr val="accent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거짓</a:t>
            </a:r>
            <a:r>
              <a:rPr lang="en-US" altLang="ko-KR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, 0</a:t>
            </a:r>
            <a:r>
              <a:rPr lang="ko-KR" altLang="en-US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이 아니면 </a:t>
            </a:r>
            <a:r>
              <a:rPr lang="ko-KR" altLang="en-US" sz="1200" dirty="0">
                <a:solidFill>
                  <a:schemeClr val="accent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참</a:t>
            </a:r>
            <a:r>
              <a:rPr lang="en-US" altLang="ko-KR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  <a:endParaRPr lang="en-US" sz="12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9" name="Arrow: Curved Up 28">
            <a:extLst>
              <a:ext uri="{FF2B5EF4-FFF2-40B4-BE49-F238E27FC236}">
                <a16:creationId xmlns:a16="http://schemas.microsoft.com/office/drawing/2014/main" id="{E0517876-B4C2-E05F-D248-1327021CB220}"/>
              </a:ext>
            </a:extLst>
          </p:cNvPr>
          <p:cNvSpPr/>
          <p:nvPr/>
        </p:nvSpPr>
        <p:spPr>
          <a:xfrm rot="280700">
            <a:off x="5162995" y="5428004"/>
            <a:ext cx="1808188" cy="327227"/>
          </a:xfrm>
          <a:prstGeom prst="curvedUpArrow">
            <a:avLst/>
          </a:prstGeom>
          <a:solidFill>
            <a:srgbClr val="7F7F7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29E670-3C04-D532-0E57-16E4898BD9FC}"/>
              </a:ext>
            </a:extLst>
          </p:cNvPr>
          <p:cNvSpPr txBox="1"/>
          <p:nvPr/>
        </p:nvSpPr>
        <p:spPr>
          <a:xfrm>
            <a:off x="3231783" y="2136838"/>
            <a:ext cx="461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11111111 11111111 11111111 11101111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9EE579-D803-C655-4D1F-9E93FB764FBD}"/>
              </a:ext>
            </a:extLst>
          </p:cNvPr>
          <p:cNvSpPr txBox="1"/>
          <p:nvPr/>
        </p:nvSpPr>
        <p:spPr>
          <a:xfrm>
            <a:off x="2765148" y="5544815"/>
            <a:ext cx="20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input</a:t>
            </a:r>
            <a:r>
              <a:rPr lang="ko-KR" altLang="en-US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&amp;</a:t>
            </a:r>
            <a:r>
              <a:rPr lang="ko-KR" altLang="en-US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mask</a:t>
            </a:r>
            <a:r>
              <a:rPr lang="ko-KR" altLang="en-US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가 참이면 </a:t>
            </a:r>
            <a:r>
              <a:rPr lang="en-US" altLang="ko-KR" sz="1200" dirty="0">
                <a:solidFill>
                  <a:schemeClr val="accent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</a:p>
          <a:p>
            <a:r>
              <a:rPr lang="en-US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input</a:t>
            </a:r>
            <a:r>
              <a:rPr lang="ko-KR" altLang="en-US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&amp;</a:t>
            </a:r>
            <a:r>
              <a:rPr lang="ko-KR" altLang="en-US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mask</a:t>
            </a:r>
            <a:r>
              <a:rPr lang="ko-KR" altLang="en-US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가 거짓이면 </a:t>
            </a:r>
            <a:r>
              <a:rPr lang="en-US" altLang="ko-KR" sz="1200" dirty="0">
                <a:solidFill>
                  <a:schemeClr val="accent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0</a:t>
            </a:r>
            <a:endParaRPr lang="en-US" sz="1200" dirty="0">
              <a:solidFill>
                <a:schemeClr val="accent3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C3D2C04-9F00-633D-C39B-A01FD4595B48}"/>
              </a:ext>
            </a:extLst>
          </p:cNvPr>
          <p:cNvCxnSpPr/>
          <p:nvPr/>
        </p:nvCxnSpPr>
        <p:spPr>
          <a:xfrm>
            <a:off x="1577712" y="5496611"/>
            <a:ext cx="4378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76426" y="959297"/>
            <a:ext cx="2791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</a:t>
            </a:r>
            <a:r>
              <a:rPr lang="ko-KR" altLang="en-US" sz="1400" dirty="0"/>
              <a:t>입력 받은 값은 </a:t>
            </a:r>
            <a:r>
              <a:rPr lang="en-US" altLang="ko-KR" sz="1400" dirty="0"/>
              <a:t>-17</a:t>
            </a:r>
            <a:r>
              <a:rPr lang="ko-KR" altLang="en-US" sz="1400" dirty="0"/>
              <a:t>이라고 가정</a:t>
            </a:r>
            <a:r>
              <a:rPr lang="en-US" altLang="ko-KR" sz="1400" dirty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132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29" grpId="0" animBg="1"/>
      <p:bldP spid="3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904EB0-E421-F2D7-B647-E0686E739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input &amp; mask ? 1 : 0</a:t>
            </a:r>
            <a:r>
              <a:rPr lang="en-US" dirty="0"/>
              <a:t> </a:t>
            </a:r>
            <a:r>
              <a:rPr lang="ko-KR" altLang="en-US" dirty="0"/>
              <a:t>결괏값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6D39C-CD46-55CA-D9C6-B0E55A57B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i</a:t>
            </a:r>
            <a:r>
              <a:rPr lang="ko-KR" altLang="en-US" dirty="0"/>
              <a:t> </a:t>
            </a:r>
            <a:r>
              <a:rPr lang="en-US" dirty="0"/>
              <a:t> = </a:t>
            </a:r>
            <a:r>
              <a:rPr lang="en-US" dirty="0">
                <a:solidFill>
                  <a:srgbClr val="00B050"/>
                </a:solidFill>
              </a:rPr>
              <a:t>4</a:t>
            </a:r>
            <a:r>
              <a:rPr lang="en-US" dirty="0"/>
              <a:t> </a:t>
            </a:r>
            <a:r>
              <a:rPr lang="ko-KR" altLang="en-US" dirty="0"/>
              <a:t>일 때</a:t>
            </a:r>
            <a:r>
              <a:rPr lang="en-US" altLang="ko-KR" dirty="0"/>
              <a:t>,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4F99AE-71FE-F572-9BBA-1F1AC399D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7AD75C-6541-4590-97D7-F48445E1B94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03D1B2-4AAE-9F10-8EBD-414E89348543}"/>
              </a:ext>
            </a:extLst>
          </p:cNvPr>
          <p:cNvSpPr txBox="1"/>
          <p:nvPr/>
        </p:nvSpPr>
        <p:spPr>
          <a:xfrm>
            <a:off x="652174" y="3852428"/>
            <a:ext cx="4892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Consolas" panose="020B0609020204030204" pitchFamily="49" charset="0"/>
              </a:rPr>
              <a:t>여기서 </a:t>
            </a:r>
            <a:r>
              <a:rPr lang="en-US" sz="3200" b="1" dirty="0">
                <a:latin typeface="Consolas" panose="020B0609020204030204" pitchFamily="49" charset="0"/>
              </a:rPr>
              <a:t>input &amp; mask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ko-KR" altLang="en-US" dirty="0">
                <a:latin typeface="Consolas" panose="020B0609020204030204" pitchFamily="49" charset="0"/>
              </a:rPr>
              <a:t>논리값은</a:t>
            </a:r>
            <a:r>
              <a:rPr lang="en-US" altLang="ko-KR" dirty="0">
                <a:latin typeface="Consolas" panose="020B0609020204030204" pitchFamily="49" charset="0"/>
              </a:rPr>
              <a:t>?</a:t>
            </a:r>
            <a:endParaRPr lang="en-US" dirty="0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F18EF3-5417-BD16-1CFA-E574444FACC5}"/>
              </a:ext>
            </a:extLst>
          </p:cNvPr>
          <p:cNvSpPr txBox="1">
            <a:spLocks/>
          </p:cNvSpPr>
          <p:nvPr/>
        </p:nvSpPr>
        <p:spPr>
          <a:xfrm>
            <a:off x="5633154" y="3852427"/>
            <a:ext cx="1188720" cy="58477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ko-KR" altLang="en-US" sz="3200" dirty="0"/>
              <a:t>거짓</a:t>
            </a:r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43FC2F-DCE8-5A3E-D077-B6A29C04F361}"/>
              </a:ext>
            </a:extLst>
          </p:cNvPr>
          <p:cNvSpPr txBox="1">
            <a:spLocks/>
          </p:cNvSpPr>
          <p:nvPr/>
        </p:nvSpPr>
        <p:spPr>
          <a:xfrm>
            <a:off x="7003224" y="4911836"/>
            <a:ext cx="594360" cy="58477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3200" dirty="0"/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45B186-620E-153E-B497-54241A95DF3D}"/>
              </a:ext>
            </a:extLst>
          </p:cNvPr>
          <p:cNvSpPr txBox="1"/>
          <p:nvPr/>
        </p:nvSpPr>
        <p:spPr>
          <a:xfrm>
            <a:off x="652174" y="4911836"/>
            <a:ext cx="6239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Consolas" panose="020B0609020204030204" pitchFamily="49" charset="0"/>
              </a:rPr>
              <a:t>따라서</a:t>
            </a:r>
            <a:r>
              <a:rPr lang="en-US" altLang="ko-KR" dirty="0">
                <a:latin typeface="Consolas" panose="020B0609020204030204" pitchFamily="49" charset="0"/>
              </a:rPr>
              <a:t> </a:t>
            </a:r>
            <a:r>
              <a:rPr lang="en-US" sz="3200" b="1" dirty="0">
                <a:latin typeface="Consolas" panose="020B0609020204030204" pitchFamily="49" charset="0"/>
              </a:rPr>
              <a:t>input &amp; mask ? 1 : 0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ko-KR" altLang="en-US" dirty="0">
                <a:latin typeface="Consolas" panose="020B0609020204030204" pitchFamily="49" charset="0"/>
              </a:rPr>
              <a:t>값은</a:t>
            </a:r>
            <a:r>
              <a:rPr lang="en-US" altLang="ko-KR" dirty="0">
                <a:latin typeface="Consolas" panose="020B0609020204030204" pitchFamily="49" charset="0"/>
              </a:rPr>
              <a:t>?</a:t>
            </a:r>
            <a:endParaRPr lang="en-US" dirty="0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5AA09F-2644-F9FE-0D26-C7FB5BB3B452}"/>
              </a:ext>
            </a:extLst>
          </p:cNvPr>
          <p:cNvSpPr txBox="1"/>
          <p:nvPr/>
        </p:nvSpPr>
        <p:spPr>
          <a:xfrm>
            <a:off x="1035188" y="2140901"/>
            <a:ext cx="68387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input = -17    ☞ 11111111 11111111 11111111 11101111</a:t>
            </a:r>
          </a:p>
          <a:p>
            <a:r>
              <a:rPr lang="en-US" dirty="0">
                <a:latin typeface="Consolas" panose="020B0609020204030204" pitchFamily="49" charset="0"/>
              </a:rPr>
              <a:t>mask = 1 &lt;&lt;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  ☞</a:t>
            </a:r>
          </a:p>
          <a:p>
            <a:r>
              <a:rPr lang="en-US" dirty="0">
                <a:latin typeface="Consolas" panose="020B0609020204030204" pitchFamily="49" charset="0"/>
              </a:rPr>
              <a:t>-----------------------------------------------------</a:t>
            </a:r>
          </a:p>
          <a:p>
            <a:r>
              <a:rPr lang="en-US" dirty="0">
                <a:latin typeface="Consolas" panose="020B0609020204030204" pitchFamily="49" charset="0"/>
              </a:rPr>
              <a:t>input &amp; mask   ☞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52E7B6-EDD8-523E-C3DC-79C0D3BAB60A}"/>
              </a:ext>
            </a:extLst>
          </p:cNvPr>
          <p:cNvSpPr txBox="1"/>
          <p:nvPr/>
        </p:nvSpPr>
        <p:spPr>
          <a:xfrm>
            <a:off x="3231783" y="2427247"/>
            <a:ext cx="461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00000000 00000000 00000000 000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latin typeface="Consolas" panose="020B0609020204030204" pitchFamily="49" charset="0"/>
              </a:rPr>
              <a:t>0000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403267-5AC6-2AEF-7375-5E296B213FD6}"/>
              </a:ext>
            </a:extLst>
          </p:cNvPr>
          <p:cNvSpPr txBox="1"/>
          <p:nvPr/>
        </p:nvSpPr>
        <p:spPr>
          <a:xfrm>
            <a:off x="3231783" y="2965485"/>
            <a:ext cx="461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00000000 00000000 00000000 00000000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E36231-7490-8A5B-B49C-885E807631F5}"/>
              </a:ext>
            </a:extLst>
          </p:cNvPr>
          <p:cNvSpPr txBox="1"/>
          <p:nvPr/>
        </p:nvSpPr>
        <p:spPr>
          <a:xfrm>
            <a:off x="6840256" y="4207611"/>
            <a:ext cx="2084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(※ 0</a:t>
            </a:r>
            <a:r>
              <a:rPr lang="ko-KR" altLang="en-US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이면 </a:t>
            </a:r>
            <a:r>
              <a:rPr lang="ko-KR" altLang="en-US" sz="1200" dirty="0">
                <a:solidFill>
                  <a:schemeClr val="accent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거짓</a:t>
            </a:r>
            <a:r>
              <a:rPr lang="en-US" altLang="ko-KR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, 0</a:t>
            </a:r>
            <a:r>
              <a:rPr lang="ko-KR" altLang="en-US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이 아니면 </a:t>
            </a:r>
            <a:r>
              <a:rPr lang="ko-KR" altLang="en-US" sz="1200" dirty="0">
                <a:solidFill>
                  <a:schemeClr val="accent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참</a:t>
            </a:r>
            <a:r>
              <a:rPr lang="en-US" altLang="ko-KR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  <a:endParaRPr lang="en-US" sz="12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4EBB2FE-C19D-750D-FE9B-6ABD7C7F49D0}"/>
              </a:ext>
            </a:extLst>
          </p:cNvPr>
          <p:cNvSpPr/>
          <p:nvPr/>
        </p:nvSpPr>
        <p:spPr>
          <a:xfrm>
            <a:off x="7052540" y="2181953"/>
            <a:ext cx="197217" cy="286346"/>
          </a:xfrm>
          <a:prstGeom prst="ellipse">
            <a:avLst/>
          </a:prstGeom>
          <a:noFill/>
          <a:ln>
            <a:solidFill>
              <a:srgbClr val="FF0000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7A005C1-E344-3A33-02D3-64B6C86D601C}"/>
              </a:ext>
            </a:extLst>
          </p:cNvPr>
          <p:cNvCxnSpPr>
            <a:cxnSpLocks/>
          </p:cNvCxnSpPr>
          <p:nvPr/>
        </p:nvCxnSpPr>
        <p:spPr>
          <a:xfrm flipH="1">
            <a:off x="5962246" y="2514597"/>
            <a:ext cx="1131328" cy="2478942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  <a:alpha val="69804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row: Curved Up 24">
            <a:extLst>
              <a:ext uri="{FF2B5EF4-FFF2-40B4-BE49-F238E27FC236}">
                <a16:creationId xmlns:a16="http://schemas.microsoft.com/office/drawing/2014/main" id="{8515636C-37C1-8CDF-7CA7-7F0D8E690CFC}"/>
              </a:ext>
            </a:extLst>
          </p:cNvPr>
          <p:cNvSpPr/>
          <p:nvPr/>
        </p:nvSpPr>
        <p:spPr>
          <a:xfrm rot="280700">
            <a:off x="5884856" y="5451812"/>
            <a:ext cx="1122071" cy="327227"/>
          </a:xfrm>
          <a:prstGeom prst="curvedUpArrow">
            <a:avLst/>
          </a:prstGeom>
          <a:solidFill>
            <a:srgbClr val="7F7F7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6426" y="959297"/>
            <a:ext cx="2791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</a:t>
            </a:r>
            <a:r>
              <a:rPr lang="ko-KR" altLang="en-US" sz="1400" dirty="0"/>
              <a:t>입력 받은 값은 </a:t>
            </a:r>
            <a:r>
              <a:rPr lang="en-US" altLang="ko-KR" sz="1400" dirty="0"/>
              <a:t>-17</a:t>
            </a:r>
            <a:r>
              <a:rPr lang="ko-KR" altLang="en-US" sz="1400" dirty="0"/>
              <a:t>이라고 가정</a:t>
            </a:r>
            <a:r>
              <a:rPr lang="en-US" altLang="ko-KR" sz="1400" dirty="0"/>
              <a:t>)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FA0BE0-31DE-9943-6F5A-CCD353AE980D}"/>
              </a:ext>
            </a:extLst>
          </p:cNvPr>
          <p:cNvSpPr txBox="1"/>
          <p:nvPr/>
        </p:nvSpPr>
        <p:spPr>
          <a:xfrm>
            <a:off x="4396740" y="5836275"/>
            <a:ext cx="3787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결론적으로</a:t>
            </a:r>
            <a:r>
              <a:rPr lang="en-US" altLang="ko-KR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..</a:t>
            </a:r>
          </a:p>
          <a:p>
            <a:pPr algn="ctr"/>
            <a:r>
              <a:rPr lang="en-US" altLang="ko-KR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mask</a:t>
            </a:r>
            <a:r>
              <a:rPr lang="ko-KR" altLang="en-US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</a:t>
            </a:r>
            <a:r>
              <a:rPr lang="en-US" altLang="ko-KR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ko-KR" altLang="en-US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위치에 있는 </a:t>
            </a:r>
            <a:r>
              <a:rPr lang="en-US" altLang="ko-KR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input</a:t>
            </a:r>
            <a:r>
              <a:rPr lang="ko-KR" altLang="en-US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비트가 </a:t>
            </a:r>
            <a:r>
              <a:rPr lang="en-US" altLang="ko-KR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ko-KR" altLang="en-US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이면 </a:t>
            </a:r>
            <a:r>
              <a:rPr lang="ko-KR" altLang="en-US" sz="1200" dirty="0" err="1">
                <a:latin typeface="메이플스토리" panose="02000300000000000000" pitchFamily="2" charset="-127"/>
                <a:ea typeface="메이플스토리" panose="02000300000000000000" pitchFamily="2" charset="-127"/>
              </a:rPr>
              <a:t>결괏값은</a:t>
            </a:r>
            <a:r>
              <a:rPr lang="ko-KR" altLang="en-US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</a:p>
          <a:p>
            <a:pPr algn="ctr"/>
            <a:r>
              <a:rPr lang="en-US" altLang="ko-KR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mask</a:t>
            </a:r>
            <a:r>
              <a:rPr lang="ko-KR" altLang="en-US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</a:t>
            </a:r>
            <a:r>
              <a:rPr lang="en-US" altLang="ko-KR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ko-KR" altLang="en-US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위치에 있는 </a:t>
            </a:r>
            <a:r>
              <a:rPr lang="en-US" altLang="ko-KR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input</a:t>
            </a:r>
            <a:r>
              <a:rPr lang="ko-KR" altLang="en-US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비트가 </a:t>
            </a:r>
            <a:r>
              <a:rPr lang="en-US" altLang="ko-KR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0</a:t>
            </a:r>
            <a:r>
              <a:rPr lang="ko-KR" altLang="en-US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이면 </a:t>
            </a:r>
            <a:r>
              <a:rPr lang="ko-KR" altLang="en-US" sz="1200" dirty="0" err="1">
                <a:latin typeface="메이플스토리" panose="02000300000000000000" pitchFamily="2" charset="-127"/>
                <a:ea typeface="메이플스토리" panose="02000300000000000000" pitchFamily="2" charset="-127"/>
              </a:rPr>
              <a:t>결괏값은</a:t>
            </a:r>
            <a:r>
              <a:rPr lang="ko-KR" altLang="en-US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2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0</a:t>
            </a:r>
            <a:endParaRPr lang="en-US" sz="1200" dirty="0">
              <a:solidFill>
                <a:schemeClr val="accent3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270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/>
      <p:bldP spid="20" grpId="0"/>
      <p:bldP spid="21" grpId="0"/>
      <p:bldP spid="22" grpId="0"/>
      <p:bldP spid="23" grpId="0" animBg="1"/>
      <p:bldP spid="25" grpId="0" animBg="1"/>
      <p:bldP spid="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4F99AE-71FE-F572-9BBA-1F1AC399D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7AD75C-6541-4590-97D7-F48445E1B94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904EB0-E421-F2D7-B647-E0686E739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input &amp; mask </a:t>
            </a:r>
            <a:r>
              <a:rPr lang="en-US" dirty="0">
                <a:solidFill>
                  <a:schemeClr val="tx1"/>
                </a:solidFill>
              </a:rPr>
              <a:t>?</a:t>
            </a:r>
            <a:r>
              <a:rPr lang="en-US" dirty="0">
                <a:solidFill>
                  <a:srgbClr val="C00000"/>
                </a:solidFill>
              </a:rPr>
              <a:t> 1 </a:t>
            </a:r>
            <a:r>
              <a:rPr lang="en-US" dirty="0">
                <a:solidFill>
                  <a:schemeClr val="tx1"/>
                </a:solidFill>
              </a:rPr>
              <a:t>:</a:t>
            </a:r>
            <a:r>
              <a:rPr lang="en-US" dirty="0">
                <a:solidFill>
                  <a:srgbClr val="C00000"/>
                </a:solidFill>
              </a:rPr>
              <a:t> 0</a:t>
            </a:r>
            <a:r>
              <a:rPr lang="en-US" dirty="0"/>
              <a:t> </a:t>
            </a:r>
            <a:r>
              <a:rPr lang="ko-KR" altLang="en-US" dirty="0" err="1"/>
              <a:t>결괏값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EBFC18-EC2C-1188-858D-19201BF60D5A}"/>
              </a:ext>
            </a:extLst>
          </p:cNvPr>
          <p:cNvSpPr txBox="1"/>
          <p:nvPr/>
        </p:nvSpPr>
        <p:spPr>
          <a:xfrm>
            <a:off x="2049823" y="1314049"/>
            <a:ext cx="47724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mask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위치와</a:t>
            </a:r>
            <a:endParaRPr lang="en-US" altLang="ko-KR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동일 위치에 있는 </a:t>
            </a:r>
            <a:r>
              <a:rPr lang="en-US" altLang="ko-KR" sz="2400" b="1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input </a:t>
            </a:r>
            <a:r>
              <a:rPr lang="ko-KR" altLang="en-US" sz="2400" b="1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비트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가 </a:t>
            </a:r>
            <a:r>
              <a:rPr lang="en-US" altLang="ko-KR" sz="2400" b="1" dirty="0">
                <a:solidFill>
                  <a:srgbClr val="FF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이면</a:t>
            </a:r>
          </a:p>
          <a:p>
            <a:pPr algn="ctr"/>
            <a:r>
              <a:rPr lang="en-US" altLang="ko-KR" sz="2400" b="1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input &amp; mask ? 1 : 0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값은 </a:t>
            </a:r>
            <a:r>
              <a:rPr lang="en-US" altLang="ko-KR" sz="2400" b="1" dirty="0">
                <a:solidFill>
                  <a:srgbClr val="FF000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이 됨</a:t>
            </a:r>
            <a:endParaRPr lang="en-US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F5C820-8375-3B05-C459-C9F3C84F52AC}"/>
              </a:ext>
            </a:extLst>
          </p:cNvPr>
          <p:cNvSpPr txBox="1"/>
          <p:nvPr/>
        </p:nvSpPr>
        <p:spPr>
          <a:xfrm>
            <a:off x="2012152" y="3122248"/>
            <a:ext cx="48478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mask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의 위치와</a:t>
            </a:r>
            <a:endParaRPr lang="en-US" altLang="ko-KR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동일 위치에 있는 </a:t>
            </a:r>
            <a:r>
              <a:rPr lang="en-US" altLang="ko-KR" sz="2400" b="1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input </a:t>
            </a:r>
            <a:r>
              <a:rPr lang="ko-KR" altLang="en-US" sz="2400" b="1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비트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가 </a:t>
            </a:r>
            <a:r>
              <a:rPr lang="en-US" altLang="ko-KR" sz="2400" b="1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0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이면</a:t>
            </a:r>
          </a:p>
          <a:p>
            <a:pPr algn="ctr"/>
            <a:r>
              <a:rPr lang="en-US" altLang="ko-KR" sz="2400" b="1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input &amp; mask ? 1 : 0 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값은 </a:t>
            </a:r>
            <a:r>
              <a:rPr lang="en-US" altLang="ko-KR" sz="2400" b="1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0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이 됨</a:t>
            </a:r>
            <a:endParaRPr lang="en-US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EBA2CD-69D4-9508-8A1C-FD70FA19DE7C}"/>
              </a:ext>
            </a:extLst>
          </p:cNvPr>
          <p:cNvSpPr txBox="1"/>
          <p:nvPr/>
        </p:nvSpPr>
        <p:spPr>
          <a:xfrm>
            <a:off x="1503692" y="4930447"/>
            <a:ext cx="61366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결론적으로</a:t>
            </a:r>
            <a:endParaRPr lang="en-US" altLang="ko-KR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mask 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값이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en-US" altLang="ko-KR" sz="2400" baseline="30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31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부터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en-US" altLang="ko-KR" sz="2400" baseline="30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0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까지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32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번 변하는 동안 </a:t>
            </a:r>
            <a:endParaRPr lang="en-US" altLang="ko-KR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2400" b="1" dirty="0">
                <a:solidFill>
                  <a:srgbClr val="00B05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input &amp; mask ? 1 : 0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값은 </a:t>
            </a:r>
            <a:r>
              <a:rPr lang="en-US" altLang="ko-KR" sz="2400" b="1" dirty="0">
                <a:solidFill>
                  <a:srgbClr val="00B05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input</a:t>
            </a:r>
            <a:r>
              <a:rPr lang="ko-KR" altLang="en-US" sz="2400" b="1" dirty="0">
                <a:solidFill>
                  <a:srgbClr val="00B05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비트 열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이 됨</a:t>
            </a:r>
            <a:endParaRPr lang="en-US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729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수치 데이터의 표현 </a:t>
            </a:r>
            <a:r>
              <a:rPr lang="en-US" altLang="ko-KR" dirty="0"/>
              <a:t>(p.19)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28200" y="1492610"/>
            <a:ext cx="788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예제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 -139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를 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바이트 고정 소수점 형식으로 표현</a:t>
            </a:r>
            <a:endParaRPr lang="ko-KR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25688" y="2215884"/>
            <a:ext cx="7989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② 최상위 비트를 음수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(1)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로 표현</a:t>
            </a:r>
          </a:p>
        </p:txBody>
      </p:sp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894200" y="3415232"/>
          <a:ext cx="7355600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725">
                  <a:extLst>
                    <a:ext uri="{9D8B030D-6E8A-4147-A177-3AD203B41FA5}">
                      <a16:colId xmlns:a16="http://schemas.microsoft.com/office/drawing/2014/main" val="267737927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401698651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87555653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153056664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458389808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821713791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332203735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107918040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239437418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994869202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474629636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913400692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363683268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4180940696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554408414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551402064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814148"/>
                  </a:ext>
                </a:extLst>
              </a:tr>
            </a:tbl>
          </a:graphicData>
        </a:graphic>
      </p:graphicFrame>
      <p:sp>
        <p:nvSpPr>
          <p:cNvPr id="16" name="오른쪽 중괄호 15"/>
          <p:cNvSpPr/>
          <p:nvPr/>
        </p:nvSpPr>
        <p:spPr>
          <a:xfrm rot="5400000">
            <a:off x="4554379" y="1000267"/>
            <a:ext cx="475915" cy="6698255"/>
          </a:xfrm>
          <a:prstGeom prst="rightBrace">
            <a:avLst>
              <a:gd name="adj1" fmla="val 50001"/>
              <a:gd name="adj2" fmla="val 50000"/>
            </a:avLst>
          </a:prstGeom>
          <a:ln w="28575">
            <a:solidFill>
              <a:srgbClr val="0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/>
          <p:cNvCxnSpPr/>
          <p:nvPr/>
        </p:nvCxnSpPr>
        <p:spPr>
          <a:xfrm>
            <a:off x="1134737" y="4111435"/>
            <a:ext cx="0" cy="603788"/>
          </a:xfrm>
          <a:prstGeom prst="straightConnector1">
            <a:avLst/>
          </a:prstGeom>
          <a:ln w="28575">
            <a:solidFill>
              <a:srgbClr val="000000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6042" y="4864679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부호 비트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94443" y="4859899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정수 부분</a:t>
            </a:r>
          </a:p>
        </p:txBody>
      </p:sp>
    </p:spTree>
    <p:extLst>
      <p:ext uri="{BB962C8B-B14F-4D97-AF65-F5344CB8AC3E}">
        <p14:creationId xmlns:p14="http://schemas.microsoft.com/office/powerpoint/2010/main" val="21363438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[</a:t>
            </a:r>
            <a:r>
              <a:rPr lang="ko-KR" altLang="en-US" dirty="0"/>
              <a:t>예제</a:t>
            </a:r>
            <a:r>
              <a:rPr lang="en-US" altLang="ko-KR" dirty="0"/>
              <a:t>] 4.5</a:t>
            </a:r>
            <a:r>
              <a:rPr lang="en-US" altLang="ko-KR" baseline="-25000" dirty="0"/>
              <a:t>(10)</a:t>
            </a:r>
            <a:r>
              <a:rPr lang="ko-KR" altLang="en-US" dirty="0"/>
              <a:t>를 </a:t>
            </a:r>
            <a:r>
              <a:rPr lang="en-US" altLang="ko-KR" dirty="0"/>
              <a:t>4</a:t>
            </a:r>
            <a:r>
              <a:rPr lang="ko-KR" altLang="en-US" dirty="0"/>
              <a:t>바이트로 </a:t>
            </a:r>
            <a:r>
              <a:rPr lang="ko-KR" altLang="en-US" dirty="0" err="1"/>
              <a:t>표현하시오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70</a:t>
            </a:fld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28200" y="1794613"/>
            <a:ext cx="788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①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2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진수로 변환</a:t>
            </a:r>
            <a:endParaRPr lang="ko-KR" altLang="en-US" sz="2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97EAB4-4919-43A4-8D24-BE553A686E8C}"/>
              </a:ext>
            </a:extLst>
          </p:cNvPr>
          <p:cNvSpPr txBox="1"/>
          <p:nvPr/>
        </p:nvSpPr>
        <p:spPr>
          <a:xfrm>
            <a:off x="2292684" y="2704689"/>
            <a:ext cx="4558633" cy="32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4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(10)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= 100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</a:p>
          <a:p>
            <a:pPr algn="ctr">
              <a:lnSpc>
                <a:spcPct val="150000"/>
              </a:lnSpc>
            </a:pP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0.5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(10)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= 0.1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</a:p>
          <a:p>
            <a:pPr algn="ctr">
              <a:lnSpc>
                <a:spcPct val="150000"/>
              </a:lnSpc>
            </a:pPr>
            <a:endParaRPr lang="en-US" altLang="ko-KR" sz="28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따라서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4.5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(10)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= 100.1</a:t>
            </a:r>
            <a:r>
              <a:rPr lang="en-US" altLang="ko-KR" sz="2800" baseline="-250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58366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[</a:t>
            </a:r>
            <a:r>
              <a:rPr lang="ko-KR" altLang="en-US" dirty="0"/>
              <a:t>예제</a:t>
            </a:r>
            <a:r>
              <a:rPr lang="en-US" altLang="ko-KR" dirty="0"/>
              <a:t>] 4.5</a:t>
            </a:r>
            <a:r>
              <a:rPr lang="en-US" altLang="ko-KR" baseline="-25000" dirty="0"/>
              <a:t>(10)</a:t>
            </a:r>
            <a:r>
              <a:rPr lang="ko-KR" altLang="en-US" dirty="0"/>
              <a:t>를 </a:t>
            </a:r>
            <a:r>
              <a:rPr lang="en-US" altLang="ko-KR" dirty="0"/>
              <a:t>4</a:t>
            </a:r>
            <a:r>
              <a:rPr lang="ko-KR" altLang="en-US" dirty="0"/>
              <a:t>바이트로 </a:t>
            </a:r>
            <a:r>
              <a:rPr lang="ko-KR" altLang="en-US" dirty="0" err="1"/>
              <a:t>표현하시오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71</a:t>
            </a:fld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25688" y="1789258"/>
            <a:ext cx="7989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② 정규화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85EBF7E-D70F-4A40-AC48-C6BA69FF3EC6}"/>
              </a:ext>
            </a:extLst>
          </p:cNvPr>
          <p:cNvSpPr txBox="1"/>
          <p:nvPr/>
        </p:nvSpPr>
        <p:spPr>
          <a:xfrm>
            <a:off x="2907323" y="2773569"/>
            <a:ext cx="1469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100.1  =</a:t>
            </a:r>
            <a:endParaRPr lang="en-US" altLang="ko-KR" sz="2800" baseline="-25000" dirty="0">
              <a:solidFill>
                <a:srgbClr val="0070C0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1E85ACC-2B24-45D3-975B-AFEC96FC4595}"/>
              </a:ext>
            </a:extLst>
          </p:cNvPr>
          <p:cNvSpPr txBox="1"/>
          <p:nvPr/>
        </p:nvSpPr>
        <p:spPr>
          <a:xfrm>
            <a:off x="625688" y="3917543"/>
            <a:ext cx="7989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③ 부호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지수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가수 부분 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진수로 변환</a:t>
            </a:r>
            <a:endParaRPr lang="en-US" altLang="ko-KR" sz="2800" baseline="-250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B6A897B-813F-40CD-AD9D-AD27A5A9E7E7}"/>
              </a:ext>
            </a:extLst>
          </p:cNvPr>
          <p:cNvSpPr txBox="1"/>
          <p:nvPr/>
        </p:nvSpPr>
        <p:spPr>
          <a:xfrm>
            <a:off x="1150423" y="4490616"/>
            <a:ext cx="4809506" cy="1703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· 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부호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24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+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→</a:t>
            </a:r>
            <a:endParaRPr lang="en-US" altLang="ko-KR" sz="2400" dirty="0">
              <a:solidFill>
                <a:schemeClr val="accent3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· 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지수 </a:t>
            </a:r>
            <a:r>
              <a:rPr lang="en-US" altLang="ko-KR" sz="24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→ </a:t>
            </a:r>
            <a:r>
              <a:rPr lang="en-US" altLang="ko-KR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10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· 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가수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24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001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→</a:t>
            </a:r>
            <a:endParaRPr lang="en-US" altLang="ko-KR" sz="2400" baseline="-25000" dirty="0">
              <a:solidFill>
                <a:schemeClr val="accent3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F60BACF-08E8-4AA6-883C-8734D2288C82}"/>
              </a:ext>
            </a:extLst>
          </p:cNvPr>
          <p:cNvSpPr txBox="1"/>
          <p:nvPr/>
        </p:nvSpPr>
        <p:spPr>
          <a:xfrm>
            <a:off x="3033938" y="5182474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+ 1111111</a:t>
            </a:r>
            <a:endParaRPr lang="ko-KR" altLang="en-US" sz="2400" baseline="-25000" dirty="0">
              <a:solidFill>
                <a:schemeClr val="accent5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96D5D44-C3DA-494C-BD36-42C36290E392}"/>
              </a:ext>
            </a:extLst>
          </p:cNvPr>
          <p:cNvSpPr txBox="1"/>
          <p:nvPr/>
        </p:nvSpPr>
        <p:spPr>
          <a:xfrm>
            <a:off x="4375616" y="2773568"/>
            <a:ext cx="2233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+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1.</a:t>
            </a:r>
            <a:r>
              <a:rPr lang="en-US" altLang="ko-KR" sz="28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001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× 2</a:t>
            </a:r>
            <a:r>
              <a:rPr lang="en-US" altLang="ko-KR" sz="2800" baseline="30000" dirty="0">
                <a:solidFill>
                  <a:schemeClr val="accent2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20F8D3A-F017-49E7-80E5-83C489FBD617}"/>
              </a:ext>
            </a:extLst>
          </p:cNvPr>
          <p:cNvSpPr txBox="1"/>
          <p:nvPr/>
        </p:nvSpPr>
        <p:spPr>
          <a:xfrm>
            <a:off x="7257631" y="4109829"/>
            <a:ext cx="1631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dirty="0">
                <a:latin typeface="Calibri" panose="020F0502020204030204" pitchFamily="34" charset="0"/>
              </a:rPr>
              <a:t>10</a:t>
            </a:r>
            <a:endParaRPr lang="ko-KR" altLang="en-US" sz="3200" dirty="0">
              <a:latin typeface="Calibri" panose="020F050202020403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B49D6CA-8590-4B7D-B76B-AA3847EF0960}"/>
              </a:ext>
            </a:extLst>
          </p:cNvPr>
          <p:cNvSpPr txBox="1"/>
          <p:nvPr/>
        </p:nvSpPr>
        <p:spPr>
          <a:xfrm>
            <a:off x="7257633" y="4519166"/>
            <a:ext cx="1631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dirty="0">
                <a:latin typeface="Calibri" panose="020F0502020204030204" pitchFamily="34" charset="0"/>
              </a:rPr>
              <a:t>1111111</a:t>
            </a:r>
            <a:endParaRPr lang="ko-KR" altLang="en-US" sz="3200" dirty="0">
              <a:latin typeface="Calibri" panose="020F050202020403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2F47B60-E428-4DAB-A7D7-F97A5E6BF301}"/>
              </a:ext>
            </a:extLst>
          </p:cNvPr>
          <p:cNvSpPr txBox="1"/>
          <p:nvPr/>
        </p:nvSpPr>
        <p:spPr>
          <a:xfrm>
            <a:off x="6525738" y="4505319"/>
            <a:ext cx="562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dirty="0">
                <a:latin typeface="Calibri" panose="020F0502020204030204" pitchFamily="34" charset="0"/>
              </a:rPr>
              <a:t>+</a:t>
            </a:r>
            <a:endParaRPr lang="ko-KR" altLang="en-US" sz="3200" dirty="0">
              <a:latin typeface="Calibri" panose="020F0502020204030204" pitchFamily="34" charset="0"/>
            </a:endParaRPr>
          </a:p>
        </p:txBody>
      </p:sp>
      <p:cxnSp>
        <p:nvCxnSpPr>
          <p:cNvPr id="119" name="직선 연결선 20">
            <a:extLst>
              <a:ext uri="{FF2B5EF4-FFF2-40B4-BE49-F238E27FC236}">
                <a16:creationId xmlns:a16="http://schemas.microsoft.com/office/drawing/2014/main" id="{9FA26F11-A16F-4B45-B1EA-EAD663A735CC}"/>
              </a:ext>
            </a:extLst>
          </p:cNvPr>
          <p:cNvCxnSpPr/>
          <p:nvPr/>
        </p:nvCxnSpPr>
        <p:spPr>
          <a:xfrm flipV="1">
            <a:off x="6706728" y="5137562"/>
            <a:ext cx="216000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5C4BD8D9-3B0F-4280-9339-6C338F1BB2FE}"/>
              </a:ext>
            </a:extLst>
          </p:cNvPr>
          <p:cNvSpPr txBox="1"/>
          <p:nvPr/>
        </p:nvSpPr>
        <p:spPr>
          <a:xfrm>
            <a:off x="8499273" y="5094088"/>
            <a:ext cx="49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Calibri" panose="020F0502020204030204" pitchFamily="34" charset="0"/>
              </a:rPr>
              <a:t>1</a:t>
            </a:r>
            <a:endParaRPr lang="ko-KR" altLang="en-US" sz="3200" dirty="0">
              <a:latin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4C70F4C-781E-4706-B5D7-80F1E23CA3C3}"/>
              </a:ext>
            </a:extLst>
          </p:cNvPr>
          <p:cNvSpPr txBox="1"/>
          <p:nvPr/>
        </p:nvSpPr>
        <p:spPr>
          <a:xfrm>
            <a:off x="8316282" y="3802935"/>
            <a:ext cx="25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FF0000"/>
                </a:solidFill>
                <a:latin typeface="Calibri" panose="020F0502020204030204" pitchFamily="34" charset="0"/>
              </a:rPr>
              <a:t>0</a:t>
            </a:r>
            <a:endParaRPr lang="ko-KR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B727981-E90A-4FAF-B6E9-C43B5B86033E}"/>
              </a:ext>
            </a:extLst>
          </p:cNvPr>
          <p:cNvSpPr txBox="1"/>
          <p:nvPr/>
        </p:nvSpPr>
        <p:spPr>
          <a:xfrm>
            <a:off x="8293858" y="5094088"/>
            <a:ext cx="49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Calibri" panose="020F0502020204030204" pitchFamily="34" charset="0"/>
              </a:rPr>
              <a:t>0</a:t>
            </a:r>
            <a:endParaRPr lang="ko-KR" altLang="en-US" sz="3200" dirty="0">
              <a:latin typeface="Calibri" panose="020F050202020403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96DE5E4-6FE3-43D2-AE51-AC353042461A}"/>
              </a:ext>
            </a:extLst>
          </p:cNvPr>
          <p:cNvSpPr txBox="1"/>
          <p:nvPr/>
        </p:nvSpPr>
        <p:spPr>
          <a:xfrm>
            <a:off x="8110907" y="3802935"/>
            <a:ext cx="25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endParaRPr lang="ko-KR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F29F8D5-E6B0-40DE-9D39-61A330C6EAFD}"/>
              </a:ext>
            </a:extLst>
          </p:cNvPr>
          <p:cNvSpPr txBox="1"/>
          <p:nvPr/>
        </p:nvSpPr>
        <p:spPr>
          <a:xfrm>
            <a:off x="8090309" y="5094088"/>
            <a:ext cx="49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Calibri" panose="020F0502020204030204" pitchFamily="34" charset="0"/>
              </a:rPr>
              <a:t>0</a:t>
            </a:r>
            <a:endParaRPr lang="ko-KR" altLang="en-US" sz="3200" dirty="0">
              <a:latin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6167C7-B8D8-458E-B546-EE4EBE5BB6F1}"/>
              </a:ext>
            </a:extLst>
          </p:cNvPr>
          <p:cNvSpPr txBox="1"/>
          <p:nvPr/>
        </p:nvSpPr>
        <p:spPr>
          <a:xfrm>
            <a:off x="7889907" y="5094088"/>
            <a:ext cx="49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Calibri" panose="020F0502020204030204" pitchFamily="34" charset="0"/>
              </a:rPr>
              <a:t>0</a:t>
            </a:r>
            <a:endParaRPr lang="ko-KR" altLang="en-US" sz="3200" dirty="0">
              <a:latin typeface="Calibri" panose="020F050202020403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7283402-6114-42BA-ADF0-95D7A48A62B7}"/>
              </a:ext>
            </a:extLst>
          </p:cNvPr>
          <p:cNvSpPr txBox="1"/>
          <p:nvPr/>
        </p:nvSpPr>
        <p:spPr>
          <a:xfrm>
            <a:off x="7663830" y="5094088"/>
            <a:ext cx="49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Calibri" panose="020F0502020204030204" pitchFamily="34" charset="0"/>
              </a:rPr>
              <a:t>0</a:t>
            </a:r>
            <a:endParaRPr lang="ko-KR" altLang="en-US" sz="3200" dirty="0">
              <a:latin typeface="Calibri" panose="020F050202020403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86A234E-C6AB-4D02-8836-4A8C11BA87E6}"/>
              </a:ext>
            </a:extLst>
          </p:cNvPr>
          <p:cNvSpPr txBox="1"/>
          <p:nvPr/>
        </p:nvSpPr>
        <p:spPr>
          <a:xfrm>
            <a:off x="7903779" y="3802935"/>
            <a:ext cx="25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endParaRPr lang="ko-KR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6A09C0BD-4B3D-4288-838F-03C2201B8D6F}"/>
              </a:ext>
            </a:extLst>
          </p:cNvPr>
          <p:cNvSpPr txBox="1"/>
          <p:nvPr/>
        </p:nvSpPr>
        <p:spPr>
          <a:xfrm>
            <a:off x="7698404" y="3802935"/>
            <a:ext cx="25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endParaRPr lang="ko-KR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7C6A57D-E2FE-4286-B493-48B6F5F5AC08}"/>
              </a:ext>
            </a:extLst>
          </p:cNvPr>
          <p:cNvSpPr txBox="1"/>
          <p:nvPr/>
        </p:nvSpPr>
        <p:spPr>
          <a:xfrm>
            <a:off x="7500295" y="3802935"/>
            <a:ext cx="25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endParaRPr lang="ko-KR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31B8E08-C902-4575-B704-C8FEB0DD21F4}"/>
              </a:ext>
            </a:extLst>
          </p:cNvPr>
          <p:cNvSpPr txBox="1"/>
          <p:nvPr/>
        </p:nvSpPr>
        <p:spPr>
          <a:xfrm>
            <a:off x="7458415" y="5094088"/>
            <a:ext cx="49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Calibri" panose="020F0502020204030204" pitchFamily="34" charset="0"/>
              </a:rPr>
              <a:t>0</a:t>
            </a:r>
            <a:endParaRPr lang="ko-KR" altLang="en-US" sz="3200" dirty="0">
              <a:latin typeface="Calibri" panose="020F050202020403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8CA294D-639E-4E03-863B-5EDBA548900C}"/>
              </a:ext>
            </a:extLst>
          </p:cNvPr>
          <p:cNvSpPr txBox="1"/>
          <p:nvPr/>
        </p:nvSpPr>
        <p:spPr>
          <a:xfrm>
            <a:off x="7280561" y="3802935"/>
            <a:ext cx="25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endParaRPr lang="ko-KR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D33150B-0E5C-43DA-AEA1-3DC1BBB59C79}"/>
              </a:ext>
            </a:extLst>
          </p:cNvPr>
          <p:cNvSpPr txBox="1"/>
          <p:nvPr/>
        </p:nvSpPr>
        <p:spPr>
          <a:xfrm>
            <a:off x="7236700" y="5094088"/>
            <a:ext cx="49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Calibri" panose="020F0502020204030204" pitchFamily="34" charset="0"/>
              </a:rPr>
              <a:t>0</a:t>
            </a:r>
            <a:endParaRPr lang="ko-KR" altLang="en-US" sz="3200" dirty="0">
              <a:latin typeface="Calibri" panose="020F0502020204030204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AC396D5-04DD-4D20-A3C0-635136FE027C}"/>
              </a:ext>
            </a:extLst>
          </p:cNvPr>
          <p:cNvSpPr txBox="1"/>
          <p:nvPr/>
        </p:nvSpPr>
        <p:spPr>
          <a:xfrm>
            <a:off x="7078819" y="3802935"/>
            <a:ext cx="25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endParaRPr lang="ko-KR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FEBCD715-5F71-412B-B63B-AE4B00229CCB}"/>
              </a:ext>
            </a:extLst>
          </p:cNvPr>
          <p:cNvSpPr txBox="1"/>
          <p:nvPr/>
        </p:nvSpPr>
        <p:spPr>
          <a:xfrm>
            <a:off x="7015164" y="5094088"/>
            <a:ext cx="49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Calibri" panose="020F0502020204030204" pitchFamily="34" charset="0"/>
              </a:rPr>
              <a:t>1</a:t>
            </a:r>
            <a:endParaRPr lang="ko-KR" altLang="en-US" sz="3200" dirty="0">
              <a:latin typeface="Calibri" panose="020F0502020204030204" pitchFamily="34" charset="0"/>
            </a:endParaRPr>
          </a:p>
        </p:txBody>
      </p:sp>
      <p:sp>
        <p:nvSpPr>
          <p:cNvPr id="135" name="직사각형 36">
            <a:extLst>
              <a:ext uri="{FF2B5EF4-FFF2-40B4-BE49-F238E27FC236}">
                <a16:creationId xmlns:a16="http://schemas.microsoft.com/office/drawing/2014/main" id="{AD513058-EF01-4EF5-BA47-5012369A1B7A}"/>
              </a:ext>
            </a:extLst>
          </p:cNvPr>
          <p:cNvSpPr/>
          <p:nvPr/>
        </p:nvSpPr>
        <p:spPr>
          <a:xfrm>
            <a:off x="8570576" y="4144872"/>
            <a:ext cx="242469" cy="879728"/>
          </a:xfrm>
          <a:prstGeom prst="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36" name="직사각형 37">
            <a:extLst>
              <a:ext uri="{FF2B5EF4-FFF2-40B4-BE49-F238E27FC236}">
                <a16:creationId xmlns:a16="http://schemas.microsoft.com/office/drawing/2014/main" id="{BA48EF64-433A-4CE6-8E47-E0AF551EC0C9}"/>
              </a:ext>
            </a:extLst>
          </p:cNvPr>
          <p:cNvSpPr/>
          <p:nvPr/>
        </p:nvSpPr>
        <p:spPr>
          <a:xfrm>
            <a:off x="8359457" y="3802935"/>
            <a:ext cx="242469" cy="1221665"/>
          </a:xfrm>
          <a:prstGeom prst="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137" name="직사각형 38">
            <a:extLst>
              <a:ext uri="{FF2B5EF4-FFF2-40B4-BE49-F238E27FC236}">
                <a16:creationId xmlns:a16="http://schemas.microsoft.com/office/drawing/2014/main" id="{CEE207E0-C1D8-4F54-8381-A06FAD49B694}"/>
              </a:ext>
            </a:extLst>
          </p:cNvPr>
          <p:cNvSpPr/>
          <p:nvPr/>
        </p:nvSpPr>
        <p:spPr>
          <a:xfrm>
            <a:off x="8150351" y="3803906"/>
            <a:ext cx="242469" cy="1221665"/>
          </a:xfrm>
          <a:prstGeom prst="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138" name="직사각형 39">
            <a:extLst>
              <a:ext uri="{FF2B5EF4-FFF2-40B4-BE49-F238E27FC236}">
                <a16:creationId xmlns:a16="http://schemas.microsoft.com/office/drawing/2014/main" id="{AC579C18-3F48-486A-BF42-52929744D237}"/>
              </a:ext>
            </a:extLst>
          </p:cNvPr>
          <p:cNvSpPr/>
          <p:nvPr/>
        </p:nvSpPr>
        <p:spPr>
          <a:xfrm>
            <a:off x="7950527" y="3802935"/>
            <a:ext cx="242469" cy="1221665"/>
          </a:xfrm>
          <a:prstGeom prst="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39" name="직사각형 40">
            <a:extLst>
              <a:ext uri="{FF2B5EF4-FFF2-40B4-BE49-F238E27FC236}">
                <a16:creationId xmlns:a16="http://schemas.microsoft.com/office/drawing/2014/main" id="{A6761C18-B92A-4C57-A3C9-6F08A6A5EBF9}"/>
              </a:ext>
            </a:extLst>
          </p:cNvPr>
          <p:cNvSpPr/>
          <p:nvPr/>
        </p:nvSpPr>
        <p:spPr>
          <a:xfrm>
            <a:off x="7731163" y="3802935"/>
            <a:ext cx="242469" cy="1221665"/>
          </a:xfrm>
          <a:prstGeom prst="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0" name="직사각형 41">
            <a:extLst>
              <a:ext uri="{FF2B5EF4-FFF2-40B4-BE49-F238E27FC236}">
                <a16:creationId xmlns:a16="http://schemas.microsoft.com/office/drawing/2014/main" id="{9110A65D-E788-4745-BAF3-C08AE626E741}"/>
              </a:ext>
            </a:extLst>
          </p:cNvPr>
          <p:cNvSpPr/>
          <p:nvPr/>
        </p:nvSpPr>
        <p:spPr>
          <a:xfrm>
            <a:off x="7530289" y="3802935"/>
            <a:ext cx="242469" cy="1221665"/>
          </a:xfrm>
          <a:prstGeom prst="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1" name="직사각형 42">
            <a:extLst>
              <a:ext uri="{FF2B5EF4-FFF2-40B4-BE49-F238E27FC236}">
                <a16:creationId xmlns:a16="http://schemas.microsoft.com/office/drawing/2014/main" id="{B2055A96-993A-46C2-BC24-0A77B18C78D3}"/>
              </a:ext>
            </a:extLst>
          </p:cNvPr>
          <p:cNvSpPr/>
          <p:nvPr/>
        </p:nvSpPr>
        <p:spPr>
          <a:xfrm>
            <a:off x="7339683" y="3802935"/>
            <a:ext cx="242469" cy="1221665"/>
          </a:xfrm>
          <a:prstGeom prst="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2" name="직사각형 43">
            <a:extLst>
              <a:ext uri="{FF2B5EF4-FFF2-40B4-BE49-F238E27FC236}">
                <a16:creationId xmlns:a16="http://schemas.microsoft.com/office/drawing/2014/main" id="{FC61AFD2-A7F1-4866-A2F7-943A7EDB62D7}"/>
              </a:ext>
            </a:extLst>
          </p:cNvPr>
          <p:cNvSpPr/>
          <p:nvPr/>
        </p:nvSpPr>
        <p:spPr>
          <a:xfrm>
            <a:off x="7128672" y="3802935"/>
            <a:ext cx="242469" cy="1221665"/>
          </a:xfrm>
          <a:prstGeom prst="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BE8CBB6-A3C2-41A5-957F-E756BFA3F9F6}"/>
              </a:ext>
            </a:extLst>
          </p:cNvPr>
          <p:cNvSpPr txBox="1"/>
          <p:nvPr/>
        </p:nvSpPr>
        <p:spPr>
          <a:xfrm>
            <a:off x="7612840" y="5583535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(129)</a:t>
            </a:r>
            <a:endParaRPr lang="ko-KR" altLang="en-US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F34EED52-5C10-4FEF-85C1-14489CE7DCAE}"/>
              </a:ext>
            </a:extLst>
          </p:cNvPr>
          <p:cNvSpPr txBox="1"/>
          <p:nvPr/>
        </p:nvSpPr>
        <p:spPr>
          <a:xfrm>
            <a:off x="2680639" y="5489979"/>
            <a:ext cx="386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(2)</a:t>
            </a:r>
            <a:endParaRPr lang="ko-KR" altLang="en-US" sz="1200" dirty="0">
              <a:solidFill>
                <a:srgbClr val="996633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E60734F1-DF9F-4575-BE88-9E30D4B5185A}"/>
              </a:ext>
            </a:extLst>
          </p:cNvPr>
          <p:cNvSpPr txBox="1"/>
          <p:nvPr/>
        </p:nvSpPr>
        <p:spPr>
          <a:xfrm>
            <a:off x="3560935" y="5489979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(127)</a:t>
            </a:r>
            <a:endParaRPr lang="ko-KR" altLang="en-US" sz="1200" dirty="0">
              <a:solidFill>
                <a:srgbClr val="996633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3AB480B0-DF97-47BD-8645-FA9E100B5529}"/>
              </a:ext>
            </a:extLst>
          </p:cNvPr>
          <p:cNvSpPr txBox="1"/>
          <p:nvPr/>
        </p:nvSpPr>
        <p:spPr>
          <a:xfrm>
            <a:off x="2513875" y="4619208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0</a:t>
            </a:r>
            <a:endParaRPr lang="ko-KR" altLang="en-US" sz="2400" baseline="-25000" dirty="0">
              <a:solidFill>
                <a:schemeClr val="accent3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3D9A6F43-43E0-46B1-97A9-E4749E3D7BAC}"/>
              </a:ext>
            </a:extLst>
          </p:cNvPr>
          <p:cNvSpPr txBox="1"/>
          <p:nvPr/>
        </p:nvSpPr>
        <p:spPr>
          <a:xfrm>
            <a:off x="4375472" y="5170621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=</a:t>
            </a:r>
            <a:r>
              <a:rPr lang="en-US" altLang="ko-KR" sz="2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2400" dirty="0">
                <a:solidFill>
                  <a:schemeClr val="accent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10000001</a:t>
            </a:r>
            <a:endParaRPr lang="ko-KR" altLang="en-US" sz="2400" baseline="-25000" dirty="0">
              <a:solidFill>
                <a:schemeClr val="accent3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24D148F6-28C2-4BA9-8B44-4C60F2EB470D}"/>
              </a:ext>
            </a:extLst>
          </p:cNvPr>
          <p:cNvSpPr txBox="1"/>
          <p:nvPr/>
        </p:nvSpPr>
        <p:spPr>
          <a:xfrm>
            <a:off x="2874901" y="5714419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001</a:t>
            </a:r>
            <a:endParaRPr lang="ko-KR" altLang="en-US" sz="2400" baseline="-25000" dirty="0">
              <a:solidFill>
                <a:schemeClr val="accent3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8A3037D-1B7C-49D3-9D5A-5860022DDE9E}"/>
              </a:ext>
            </a:extLst>
          </p:cNvPr>
          <p:cNvSpPr txBox="1"/>
          <p:nvPr/>
        </p:nvSpPr>
        <p:spPr>
          <a:xfrm>
            <a:off x="5202622" y="5489979"/>
            <a:ext cx="545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accent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(129)</a:t>
            </a:r>
            <a:endParaRPr lang="ko-KR" altLang="en-US" sz="1200" dirty="0">
              <a:solidFill>
                <a:schemeClr val="accent3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046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500"/>
                            </p:stCondLst>
                            <p:childTnLst>
                              <p:par>
                                <p:cTn id="1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500"/>
                            </p:stCondLst>
                            <p:childTnLst>
                              <p:par>
                                <p:cTn id="1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9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4" grpId="0"/>
      <p:bldP spid="115" grpId="0"/>
      <p:bldP spid="116" grpId="0"/>
      <p:bldP spid="117" grpId="0"/>
      <p:bldP spid="118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/>
      <p:bldP spid="144" grpId="0"/>
      <p:bldP spid="145" grpId="0"/>
      <p:bldP spid="146" grpId="0"/>
      <p:bldP spid="147" grpId="0"/>
      <p:bldP spid="148" grpId="0"/>
      <p:bldP spid="14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[</a:t>
            </a:r>
            <a:r>
              <a:rPr lang="ko-KR" altLang="en-US" dirty="0"/>
              <a:t>예제</a:t>
            </a:r>
            <a:r>
              <a:rPr lang="en-US" altLang="ko-KR" dirty="0"/>
              <a:t>] 4.5</a:t>
            </a:r>
            <a:r>
              <a:rPr lang="en-US" altLang="ko-KR" baseline="-25000" dirty="0"/>
              <a:t>(10)</a:t>
            </a:r>
            <a:r>
              <a:rPr lang="ko-KR" altLang="en-US" dirty="0"/>
              <a:t>를 </a:t>
            </a:r>
            <a:r>
              <a:rPr lang="en-US" altLang="ko-KR" dirty="0"/>
              <a:t>4</a:t>
            </a:r>
            <a:r>
              <a:rPr lang="ko-KR" altLang="en-US" dirty="0"/>
              <a:t>바이트로 </a:t>
            </a:r>
            <a:r>
              <a:rPr lang="ko-KR" altLang="en-US" dirty="0" err="1"/>
              <a:t>표현하시오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72</a:t>
            </a:fld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28200" y="1794614"/>
            <a:ext cx="788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④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4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바이트로 표현</a:t>
            </a:r>
            <a:endParaRPr lang="ko-KR" altLang="en-US" sz="2800" dirty="0"/>
          </a:p>
        </p:txBody>
      </p:sp>
      <p:graphicFrame>
        <p:nvGraphicFramePr>
          <p:cNvPr id="42" name="표 8">
            <a:extLst>
              <a:ext uri="{FF2B5EF4-FFF2-40B4-BE49-F238E27FC236}">
                <a16:creationId xmlns:a16="http://schemas.microsoft.com/office/drawing/2014/main" id="{211B7EA7-AC2E-4E65-B1A5-9E3655039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217869"/>
              </p:ext>
            </p:extLst>
          </p:nvPr>
        </p:nvGraphicFramePr>
        <p:xfrm>
          <a:off x="894200" y="3845825"/>
          <a:ext cx="7355616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63">
                  <a:extLst>
                    <a:ext uri="{9D8B030D-6E8A-4147-A177-3AD203B41FA5}">
                      <a16:colId xmlns:a16="http://schemas.microsoft.com/office/drawing/2014/main" val="26773792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62629041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40169865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6770889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87555653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18033740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5305666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783426175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45838980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4580035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82171379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39505039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332203735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1037644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0791804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50116093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23943741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956368969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99486920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20381875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474629636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625573181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913400692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608739817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36368326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4127181655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4180940696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2237601310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55440841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695031378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3551402064"/>
                    </a:ext>
                  </a:extLst>
                </a:gridCol>
                <a:gridCol w="229863">
                  <a:extLst>
                    <a:ext uri="{9D8B030D-6E8A-4147-A177-3AD203B41FA5}">
                      <a16:colId xmlns:a16="http://schemas.microsoft.com/office/drawing/2014/main" val="1850119719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814148"/>
                  </a:ext>
                </a:extLst>
              </a:tr>
            </a:tbl>
          </a:graphicData>
        </a:graphic>
      </p:graphicFrame>
      <p:sp>
        <p:nvSpPr>
          <p:cNvPr id="43" name="오른쪽 중괄호 9">
            <a:extLst>
              <a:ext uri="{FF2B5EF4-FFF2-40B4-BE49-F238E27FC236}">
                <a16:creationId xmlns:a16="http://schemas.microsoft.com/office/drawing/2014/main" id="{2F4A9271-2487-40DE-98F4-06D5BEF5ACB1}"/>
              </a:ext>
            </a:extLst>
          </p:cNvPr>
          <p:cNvSpPr/>
          <p:nvPr/>
        </p:nvSpPr>
        <p:spPr>
          <a:xfrm rot="5400000">
            <a:off x="1794950" y="3963563"/>
            <a:ext cx="475915" cy="1632857"/>
          </a:xfrm>
          <a:prstGeom prst="rightBrace">
            <a:avLst>
              <a:gd name="adj1" fmla="val 50001"/>
              <a:gd name="adj2" fmla="val 50000"/>
            </a:avLst>
          </a:prstGeom>
          <a:ln w="28575">
            <a:solidFill>
              <a:srgbClr val="0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4" name="직선 화살표 연결선 11">
            <a:extLst>
              <a:ext uri="{FF2B5EF4-FFF2-40B4-BE49-F238E27FC236}">
                <a16:creationId xmlns:a16="http://schemas.microsoft.com/office/drawing/2014/main" id="{EF1572C0-740E-4E32-AA54-F459EB982061}"/>
              </a:ext>
            </a:extLst>
          </p:cNvPr>
          <p:cNvCxnSpPr/>
          <p:nvPr/>
        </p:nvCxnSpPr>
        <p:spPr>
          <a:xfrm>
            <a:off x="1012277" y="4542028"/>
            <a:ext cx="0" cy="603788"/>
          </a:xfrm>
          <a:prstGeom prst="straightConnector1">
            <a:avLst/>
          </a:prstGeom>
          <a:ln w="28575">
            <a:solidFill>
              <a:srgbClr val="000000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80483F3-4108-4E20-B2C9-5A7FE10CB1B3}"/>
              </a:ext>
            </a:extLst>
          </p:cNvPr>
          <p:cNvSpPr txBox="1"/>
          <p:nvPr/>
        </p:nvSpPr>
        <p:spPr>
          <a:xfrm>
            <a:off x="737201" y="529527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부호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F4CBD00-D51D-4B56-8C61-9BDFC1B27262}"/>
              </a:ext>
            </a:extLst>
          </p:cNvPr>
          <p:cNvSpPr txBox="1"/>
          <p:nvPr/>
        </p:nvSpPr>
        <p:spPr>
          <a:xfrm>
            <a:off x="5131239" y="5290492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가수 부분</a:t>
            </a:r>
          </a:p>
        </p:txBody>
      </p:sp>
      <p:sp>
        <p:nvSpPr>
          <p:cNvPr id="47" name="오른쪽 중괄호 15">
            <a:extLst>
              <a:ext uri="{FF2B5EF4-FFF2-40B4-BE49-F238E27FC236}">
                <a16:creationId xmlns:a16="http://schemas.microsoft.com/office/drawing/2014/main" id="{B4ABF7F2-5C54-416F-8610-12BA1566B62B}"/>
              </a:ext>
            </a:extLst>
          </p:cNvPr>
          <p:cNvSpPr/>
          <p:nvPr/>
        </p:nvSpPr>
        <p:spPr>
          <a:xfrm rot="5400000">
            <a:off x="5393580" y="2259048"/>
            <a:ext cx="475915" cy="5041889"/>
          </a:xfrm>
          <a:prstGeom prst="rightBrace">
            <a:avLst>
              <a:gd name="adj1" fmla="val 50001"/>
              <a:gd name="adj2" fmla="val 50000"/>
            </a:avLst>
          </a:prstGeom>
          <a:ln w="28575">
            <a:solidFill>
              <a:srgbClr val="0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5582C54-1AF1-4BA0-90FF-B13FA4D42796}"/>
              </a:ext>
            </a:extLst>
          </p:cNvPr>
          <p:cNvSpPr txBox="1"/>
          <p:nvPr/>
        </p:nvSpPr>
        <p:spPr>
          <a:xfrm>
            <a:off x="1535014" y="5290492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지수 부분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3903CED-A559-401C-A019-61A55F26B5CD}"/>
              </a:ext>
            </a:extLst>
          </p:cNvPr>
          <p:cNvSpPr txBox="1"/>
          <p:nvPr/>
        </p:nvSpPr>
        <p:spPr>
          <a:xfrm>
            <a:off x="1688037" y="5969841"/>
            <a:ext cx="5767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지수 부분은 오른쪽부터 채우고</a:t>
            </a:r>
            <a:r>
              <a:rPr lang="en-US" altLang="ko-KR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2000" dirty="0">
                <a:solidFill>
                  <a:srgbClr val="99663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가수 부분은 왼쪽부터 채움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CB15176-4846-4FC7-AE1A-CE381B070B44}"/>
              </a:ext>
            </a:extLst>
          </p:cNvPr>
          <p:cNvSpPr txBox="1"/>
          <p:nvPr/>
        </p:nvSpPr>
        <p:spPr>
          <a:xfrm>
            <a:off x="3392831" y="2757263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+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1.</a:t>
            </a:r>
            <a:r>
              <a:rPr lang="en-US" altLang="ko-KR" sz="2400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001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× 2</a:t>
            </a:r>
            <a:r>
              <a:rPr lang="en-US" altLang="ko-KR" sz="2400" baseline="30000" dirty="0">
                <a:solidFill>
                  <a:srgbClr val="0070C0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endParaRPr lang="ko-KR" altLang="en-US" sz="2400" dirty="0"/>
          </a:p>
        </p:txBody>
      </p:sp>
      <p:cxnSp>
        <p:nvCxnSpPr>
          <p:cNvPr id="51" name="직선 화살표 연결선 22">
            <a:extLst>
              <a:ext uri="{FF2B5EF4-FFF2-40B4-BE49-F238E27FC236}">
                <a16:creationId xmlns:a16="http://schemas.microsoft.com/office/drawing/2014/main" id="{840C3B88-1A85-4502-960D-FBC1A29E6B6E}"/>
              </a:ext>
            </a:extLst>
          </p:cNvPr>
          <p:cNvCxnSpPr>
            <a:cxnSpLocks/>
          </p:cNvCxnSpPr>
          <p:nvPr/>
        </p:nvCxnSpPr>
        <p:spPr>
          <a:xfrm flipH="1">
            <a:off x="1078523" y="3082127"/>
            <a:ext cx="2404522" cy="669258"/>
          </a:xfrm>
          <a:prstGeom prst="straightConnector1">
            <a:avLst/>
          </a:prstGeom>
          <a:ln w="19050">
            <a:solidFill>
              <a:srgbClr val="996633">
                <a:alpha val="69804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23">
            <a:extLst>
              <a:ext uri="{FF2B5EF4-FFF2-40B4-BE49-F238E27FC236}">
                <a16:creationId xmlns:a16="http://schemas.microsoft.com/office/drawing/2014/main" id="{FE848411-CC14-47A4-A7A5-22B0D7D6F0E4}"/>
              </a:ext>
            </a:extLst>
          </p:cNvPr>
          <p:cNvCxnSpPr>
            <a:cxnSpLocks/>
          </p:cNvCxnSpPr>
          <p:nvPr/>
        </p:nvCxnSpPr>
        <p:spPr>
          <a:xfrm flipH="1">
            <a:off x="2426677" y="3012175"/>
            <a:ext cx="2704562" cy="739210"/>
          </a:xfrm>
          <a:prstGeom prst="straightConnector1">
            <a:avLst/>
          </a:prstGeom>
          <a:ln w="19050">
            <a:solidFill>
              <a:srgbClr val="996633">
                <a:alpha val="69804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24">
            <a:extLst>
              <a:ext uri="{FF2B5EF4-FFF2-40B4-BE49-F238E27FC236}">
                <a16:creationId xmlns:a16="http://schemas.microsoft.com/office/drawing/2014/main" id="{49FE1691-609F-4806-9059-601A80674B80}"/>
              </a:ext>
            </a:extLst>
          </p:cNvPr>
          <p:cNvCxnSpPr>
            <a:cxnSpLocks/>
          </p:cNvCxnSpPr>
          <p:nvPr/>
        </p:nvCxnSpPr>
        <p:spPr>
          <a:xfrm flipH="1">
            <a:off x="3317631" y="3141785"/>
            <a:ext cx="855784" cy="609600"/>
          </a:xfrm>
          <a:prstGeom prst="straightConnector1">
            <a:avLst/>
          </a:prstGeom>
          <a:ln w="19050">
            <a:solidFill>
              <a:srgbClr val="996633">
                <a:alpha val="69804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33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실수의 비트 열을 출력하는 소스코드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73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369DBE-F522-42E8-B496-4ABC66E4E054}"/>
              </a:ext>
            </a:extLst>
          </p:cNvPr>
          <p:cNvSpPr txBox="1"/>
          <p:nvPr/>
        </p:nvSpPr>
        <p:spPr>
          <a:xfrm>
            <a:off x="712278" y="1192695"/>
            <a:ext cx="7719445" cy="39857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Consolas" panose="020B0609020204030204" pitchFamily="49" charset="0"/>
              </a:rPr>
              <a:t>#include &lt;</a:t>
            </a:r>
            <a:r>
              <a:rPr lang="en-US" altLang="ko-KR" sz="1100" dirty="0" err="1">
                <a:latin typeface="Consolas" panose="020B0609020204030204" pitchFamily="49" charset="0"/>
              </a:rPr>
              <a:t>stdio.h</a:t>
            </a:r>
            <a:r>
              <a:rPr lang="en-US" altLang="ko-KR" sz="1100" dirty="0">
                <a:latin typeface="Consolas" panose="020B0609020204030204" pitchFamily="49" charset="0"/>
              </a:rPr>
              <a:t>&gt;</a:t>
            </a:r>
          </a:p>
          <a:p>
            <a:endParaRPr lang="en-US" altLang="ko-KR" sz="1100" dirty="0">
              <a:latin typeface="Consolas" panose="020B0609020204030204" pitchFamily="49" charset="0"/>
            </a:endParaRPr>
          </a:p>
          <a:p>
            <a:r>
              <a:rPr lang="en-US" altLang="ko-KR" sz="1100" dirty="0">
                <a:latin typeface="Consolas" panose="020B0609020204030204" pitchFamily="49" charset="0"/>
              </a:rPr>
              <a:t>main()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	float input = 0;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	int mask;</a:t>
            </a:r>
          </a:p>
          <a:p>
            <a:endParaRPr lang="en-US" altLang="ko-KR" sz="1100" dirty="0">
              <a:latin typeface="Consolas" panose="020B0609020204030204" pitchFamily="49" charset="0"/>
            </a:endParaRPr>
          </a:p>
          <a:p>
            <a:r>
              <a:rPr lang="en-US" altLang="ko-KR" sz="1100" dirty="0">
                <a:latin typeface="Consolas" panose="020B0609020204030204" pitchFamily="49" charset="0"/>
              </a:rPr>
              <a:t>	while (1)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	{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		</a:t>
            </a:r>
            <a:r>
              <a:rPr lang="en-US" altLang="ko-KR" sz="1100" dirty="0" err="1">
                <a:latin typeface="Consolas" panose="020B0609020204030204" pitchFamily="49" charset="0"/>
              </a:rPr>
              <a:t>printf</a:t>
            </a:r>
            <a:r>
              <a:rPr lang="en-US" altLang="ko-KR" sz="1100" dirty="0">
                <a:latin typeface="Consolas" panose="020B0609020204030204" pitchFamily="49" charset="0"/>
              </a:rPr>
              <a:t>("</a:t>
            </a:r>
            <a:r>
              <a:rPr lang="ko-KR" altLang="en-US" sz="1100" dirty="0">
                <a:latin typeface="Consolas" panose="020B0609020204030204" pitchFamily="49" charset="0"/>
              </a:rPr>
              <a:t>실수</a:t>
            </a:r>
            <a:r>
              <a:rPr lang="en-US" altLang="ko-KR" sz="1100" dirty="0">
                <a:latin typeface="Consolas" panose="020B0609020204030204" pitchFamily="49" charset="0"/>
              </a:rPr>
              <a:t>: ");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		</a:t>
            </a:r>
            <a:r>
              <a:rPr lang="en-US" altLang="ko-KR" sz="1100" dirty="0" err="1">
                <a:latin typeface="Consolas" panose="020B0609020204030204" pitchFamily="49" charset="0"/>
              </a:rPr>
              <a:t>scanf</a:t>
            </a:r>
            <a:r>
              <a:rPr lang="en-US" altLang="ko-KR" sz="1100" dirty="0">
                <a:latin typeface="Consolas" panose="020B0609020204030204" pitchFamily="49" charset="0"/>
              </a:rPr>
              <a:t>("%f", &amp;input);</a:t>
            </a:r>
          </a:p>
          <a:p>
            <a:endParaRPr lang="en-US" altLang="ko-KR" sz="1100" dirty="0">
              <a:latin typeface="Consolas" panose="020B0609020204030204" pitchFamily="49" charset="0"/>
            </a:endParaRPr>
          </a:p>
          <a:p>
            <a:r>
              <a:rPr lang="en-US" altLang="ko-KR" sz="1100" dirty="0">
                <a:latin typeface="Consolas" panose="020B0609020204030204" pitchFamily="49" charset="0"/>
              </a:rPr>
              <a:t>		int </a:t>
            </a:r>
            <a:r>
              <a:rPr lang="en-US" altLang="ko-KR" sz="1100" dirty="0" err="1">
                <a:latin typeface="Consolas" panose="020B0609020204030204" pitchFamily="49" charset="0"/>
              </a:rPr>
              <a:t>i</a:t>
            </a:r>
            <a:r>
              <a:rPr lang="en-US" altLang="ko-KR" sz="1100" dirty="0">
                <a:latin typeface="Consolas" panose="020B0609020204030204" pitchFamily="49" charset="0"/>
              </a:rPr>
              <a:t>;	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		for (</a:t>
            </a:r>
            <a:r>
              <a:rPr lang="en-US" altLang="ko-KR" sz="1100" dirty="0" err="1">
                <a:latin typeface="Consolas" panose="020B0609020204030204" pitchFamily="49" charset="0"/>
              </a:rPr>
              <a:t>i</a:t>
            </a:r>
            <a:r>
              <a:rPr lang="en-US" altLang="ko-KR" sz="1100" dirty="0">
                <a:latin typeface="Consolas" panose="020B0609020204030204" pitchFamily="49" charset="0"/>
              </a:rPr>
              <a:t> = 31; </a:t>
            </a:r>
            <a:r>
              <a:rPr lang="en-US" altLang="ko-KR" sz="1100" dirty="0" err="1">
                <a:latin typeface="Consolas" panose="020B0609020204030204" pitchFamily="49" charset="0"/>
              </a:rPr>
              <a:t>i</a:t>
            </a:r>
            <a:r>
              <a:rPr lang="en-US" altLang="ko-KR" sz="1100" dirty="0">
                <a:latin typeface="Consolas" panose="020B0609020204030204" pitchFamily="49" charset="0"/>
              </a:rPr>
              <a:t> &gt;= 0; </a:t>
            </a:r>
            <a:r>
              <a:rPr lang="en-US" altLang="ko-KR" sz="1100" dirty="0" err="1">
                <a:latin typeface="Consolas" panose="020B0609020204030204" pitchFamily="49" charset="0"/>
              </a:rPr>
              <a:t>i</a:t>
            </a:r>
            <a:r>
              <a:rPr lang="en-US" altLang="ko-KR" sz="1100" dirty="0">
                <a:latin typeface="Consolas" panose="020B0609020204030204" pitchFamily="49" charset="0"/>
              </a:rPr>
              <a:t>--)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		{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			mask = 1 &lt;&lt; </a:t>
            </a:r>
            <a:r>
              <a:rPr lang="en-US" altLang="ko-KR" sz="1100" dirty="0" err="1">
                <a:latin typeface="Consolas" panose="020B0609020204030204" pitchFamily="49" charset="0"/>
              </a:rPr>
              <a:t>i</a:t>
            </a:r>
            <a:r>
              <a:rPr lang="en-US" altLang="ko-KR" sz="1100" dirty="0"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			</a:t>
            </a:r>
            <a:r>
              <a:rPr lang="en-US" altLang="ko-KR" sz="1100" dirty="0" err="1">
                <a:latin typeface="Consolas" panose="020B0609020204030204" pitchFamily="49" charset="0"/>
              </a:rPr>
              <a:t>printf</a:t>
            </a:r>
            <a:r>
              <a:rPr lang="en-US" altLang="ko-KR" sz="1100" dirty="0">
                <a:latin typeface="Consolas" panose="020B0609020204030204" pitchFamily="49" charset="0"/>
              </a:rPr>
              <a:t>("%d", input &amp; mask ? 1 : 0);</a:t>
            </a:r>
          </a:p>
          <a:p>
            <a:endParaRPr lang="en-US" altLang="ko-KR" sz="1100" dirty="0">
              <a:latin typeface="Consolas" panose="020B0609020204030204" pitchFamily="49" charset="0"/>
            </a:endParaRPr>
          </a:p>
          <a:p>
            <a:r>
              <a:rPr lang="en-US" altLang="ko-KR" sz="1100" dirty="0">
                <a:latin typeface="Consolas" panose="020B0609020204030204" pitchFamily="49" charset="0"/>
              </a:rPr>
              <a:t>			if (</a:t>
            </a:r>
            <a:r>
              <a:rPr lang="en-US" altLang="ko-KR" sz="1100" dirty="0" err="1">
                <a:latin typeface="Consolas" panose="020B0609020204030204" pitchFamily="49" charset="0"/>
              </a:rPr>
              <a:t>i</a:t>
            </a:r>
            <a:r>
              <a:rPr lang="en-US" altLang="ko-KR" sz="1100" dirty="0">
                <a:latin typeface="Consolas" panose="020B0609020204030204" pitchFamily="49" charset="0"/>
              </a:rPr>
              <a:t>==31 | </a:t>
            </a:r>
            <a:r>
              <a:rPr lang="en-US" altLang="ko-KR" sz="1100" dirty="0" err="1">
                <a:latin typeface="Consolas" panose="020B0609020204030204" pitchFamily="49" charset="0"/>
              </a:rPr>
              <a:t>i</a:t>
            </a:r>
            <a:r>
              <a:rPr lang="en-US" altLang="ko-KR" sz="1100" dirty="0">
                <a:latin typeface="Consolas" panose="020B0609020204030204" pitchFamily="49" charset="0"/>
              </a:rPr>
              <a:t>==23) </a:t>
            </a:r>
            <a:r>
              <a:rPr lang="en-US" altLang="ko-KR" sz="1100" dirty="0" err="1">
                <a:latin typeface="Consolas" panose="020B0609020204030204" pitchFamily="49" charset="0"/>
              </a:rPr>
              <a:t>printf</a:t>
            </a:r>
            <a:r>
              <a:rPr lang="en-US" altLang="ko-KR" sz="1100" dirty="0">
                <a:latin typeface="Consolas" panose="020B0609020204030204" pitchFamily="49" charset="0"/>
              </a:rPr>
              <a:t>(" ");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		}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		</a:t>
            </a:r>
            <a:r>
              <a:rPr lang="en-US" altLang="ko-KR" sz="1100" dirty="0" err="1">
                <a:latin typeface="Consolas" panose="020B0609020204030204" pitchFamily="49" charset="0"/>
              </a:rPr>
              <a:t>printf</a:t>
            </a:r>
            <a:r>
              <a:rPr lang="en-US" altLang="ko-KR" sz="1100" dirty="0">
                <a:latin typeface="Consolas" panose="020B0609020204030204" pitchFamily="49" charset="0"/>
              </a:rPr>
              <a:t>("\n\n");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	}</a:t>
            </a:r>
          </a:p>
          <a:p>
            <a:r>
              <a:rPr lang="en-US" altLang="ko-KR" sz="1100" dirty="0">
                <a:latin typeface="Consolas" panose="020B0609020204030204" pitchFamily="49" charset="0"/>
              </a:rPr>
              <a:t>}</a:t>
            </a:r>
            <a:endParaRPr lang="en-US" sz="1100" dirty="0"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9734CD-BDD8-CC28-7185-A54D6F727EEE}"/>
              </a:ext>
            </a:extLst>
          </p:cNvPr>
          <p:cNvSpPr txBox="1"/>
          <p:nvPr/>
        </p:nvSpPr>
        <p:spPr>
          <a:xfrm>
            <a:off x="2526810" y="2706728"/>
            <a:ext cx="1683240" cy="430172"/>
          </a:xfrm>
          <a:prstGeom prst="rect">
            <a:avLst/>
          </a:prstGeom>
          <a:noFill/>
          <a:ln w="28575">
            <a:solidFill>
              <a:srgbClr val="0070C0">
                <a:alpha val="69804"/>
              </a:srgb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4E6304-DFC4-6069-C57C-78E440658BDE}"/>
              </a:ext>
            </a:extLst>
          </p:cNvPr>
          <p:cNvSpPr txBox="1"/>
          <p:nvPr/>
        </p:nvSpPr>
        <p:spPr>
          <a:xfrm>
            <a:off x="4802721" y="1554313"/>
            <a:ext cx="2810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입력 받은 </a:t>
            </a:r>
            <a:r>
              <a:rPr lang="ko-KR" altLang="en-US" dirty="0" err="1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실숫값을</a:t>
            </a:r>
            <a:endParaRPr lang="en-US" altLang="ko-KR" dirty="0">
              <a:solidFill>
                <a:schemeClr val="accent5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r>
              <a:rPr lang="en-US" altLang="ko-KR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input </a:t>
            </a:r>
            <a:r>
              <a:rPr lang="ko-KR" altLang="en-US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변수에 저장하는 코드</a:t>
            </a:r>
            <a:endParaRPr lang="en-US" dirty="0">
              <a:solidFill>
                <a:schemeClr val="accent5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EFE8F29-7448-38EB-6AA2-1574D94AA784}"/>
              </a:ext>
            </a:extLst>
          </p:cNvPr>
          <p:cNvCxnSpPr>
            <a:cxnSpLocks/>
          </p:cNvCxnSpPr>
          <p:nvPr/>
        </p:nvCxnSpPr>
        <p:spPr>
          <a:xfrm flipH="1">
            <a:off x="4210050" y="1923645"/>
            <a:ext cx="565264" cy="673505"/>
          </a:xfrm>
          <a:prstGeom prst="straightConnector1">
            <a:avLst/>
          </a:prstGeom>
          <a:ln w="19050">
            <a:solidFill>
              <a:srgbClr val="7F7F7F">
                <a:alpha val="69804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A37634D-5D4F-73B7-00FB-A7F6C590D8FD}"/>
              </a:ext>
            </a:extLst>
          </p:cNvPr>
          <p:cNvSpPr txBox="1"/>
          <p:nvPr/>
        </p:nvSpPr>
        <p:spPr>
          <a:xfrm>
            <a:off x="3453745" y="4199479"/>
            <a:ext cx="2513966" cy="267104"/>
          </a:xfrm>
          <a:prstGeom prst="rect">
            <a:avLst/>
          </a:prstGeom>
          <a:noFill/>
          <a:ln w="28575">
            <a:solidFill>
              <a:srgbClr val="0070C0">
                <a:alpha val="69804"/>
              </a:srgb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A02E1B-1804-ABA0-7A94-9535324883BB}"/>
              </a:ext>
            </a:extLst>
          </p:cNvPr>
          <p:cNvSpPr txBox="1"/>
          <p:nvPr/>
        </p:nvSpPr>
        <p:spPr>
          <a:xfrm>
            <a:off x="5382416" y="4466659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0F7F3D-8A00-FDE1-1680-C02E3D4CCF2C}"/>
              </a:ext>
            </a:extLst>
          </p:cNvPr>
          <p:cNvSpPr txBox="1"/>
          <p:nvPr/>
        </p:nvSpPr>
        <p:spPr>
          <a:xfrm>
            <a:off x="5769983" y="4496546"/>
            <a:ext cx="2032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부호</a:t>
            </a:r>
            <a:r>
              <a:rPr lang="en-US" altLang="ko-KR" sz="1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1400" dirty="0" err="1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지수부</a:t>
            </a:r>
            <a:r>
              <a:rPr lang="en-US" altLang="ko-KR" sz="1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1400" dirty="0" err="1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가수부</a:t>
            </a:r>
            <a:r>
              <a:rPr lang="ko-KR" altLang="en-US" sz="1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사이를</a:t>
            </a:r>
            <a:endParaRPr lang="en-US" altLang="ko-KR" sz="1400" dirty="0">
              <a:solidFill>
                <a:schemeClr val="accent5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r>
              <a:rPr lang="ko-KR" altLang="en-US" sz="1400" dirty="0">
                <a:solidFill>
                  <a:schemeClr val="accent5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한 칸 띄우기 위한 코드</a:t>
            </a:r>
            <a:endParaRPr lang="en-US" sz="1400" dirty="0">
              <a:solidFill>
                <a:schemeClr val="accent5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201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8" grpId="0" animBg="1"/>
      <p:bldP spid="4" grpId="0"/>
      <p:bldP spid="4" grpId="1"/>
      <p:bldP spid="11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8D63B599-7480-3E48-BECF-0C4483735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728"/>
            <a:ext cx="8229600" cy="648000"/>
          </a:xfrm>
        </p:spPr>
        <p:txBody>
          <a:bodyPr/>
          <a:lstStyle/>
          <a:p>
            <a:r>
              <a:rPr lang="en-US" altLang="ko-KR" dirty="0"/>
              <a:t>C</a:t>
            </a:r>
            <a:r>
              <a:rPr lang="ko-KR" altLang="en-US" dirty="0"/>
              <a:t>언어로 프로그램을 개발할 때 필요한 도구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B09847D-A1F1-585C-E378-FB57D9802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9312"/>
            <a:ext cx="8229600" cy="4968000"/>
          </a:xfrm>
        </p:spPr>
        <p:txBody>
          <a:bodyPr>
            <a:normAutofit lnSpcReduction="10000"/>
          </a:bodyPr>
          <a:lstStyle/>
          <a:p>
            <a:r>
              <a:rPr lang="ko-KR" altLang="en-US" dirty="0"/>
              <a:t>코드 편집기</a:t>
            </a:r>
            <a:endParaRPr lang="en-US" altLang="ko-KR" dirty="0"/>
          </a:p>
          <a:p>
            <a:pPr lvl="1"/>
            <a:r>
              <a:rPr lang="en-US" altLang="ko-KR" dirty="0"/>
              <a:t>Visual Studio Code</a:t>
            </a:r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altLang="ko-KR" dirty="0"/>
              <a:t>Vim</a:t>
            </a:r>
          </a:p>
          <a:p>
            <a:endParaRPr lang="en-US" altLang="ko-KR" dirty="0"/>
          </a:p>
          <a:p>
            <a:r>
              <a:rPr lang="ko-KR" altLang="en-US" dirty="0"/>
              <a:t>컴파일러</a:t>
            </a:r>
            <a:endParaRPr lang="en-US" altLang="ko-KR" dirty="0"/>
          </a:p>
          <a:p>
            <a:pPr lvl="1"/>
            <a:r>
              <a:rPr lang="en-US" altLang="ko-KR" dirty="0"/>
              <a:t>GCC</a:t>
            </a:r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altLang="ko-KR" dirty="0"/>
              <a:t>Clang</a:t>
            </a:r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altLang="ko-KR" dirty="0"/>
          </a:p>
          <a:p>
            <a:r>
              <a:rPr lang="ko-KR" altLang="en-US" dirty="0"/>
              <a:t>통합 개발 환경 </a:t>
            </a:r>
            <a:r>
              <a:rPr lang="en-US" altLang="ko-KR" dirty="0"/>
              <a:t>(IDE)</a:t>
            </a:r>
          </a:p>
          <a:p>
            <a:pPr lvl="1"/>
            <a:r>
              <a:rPr lang="en-US" altLang="ko-KR" dirty="0"/>
              <a:t>Visual Studio</a:t>
            </a:r>
          </a:p>
          <a:p>
            <a:pPr lvl="1"/>
            <a:r>
              <a:rPr lang="en-US" altLang="ko-KR" dirty="0"/>
              <a:t>Dev-C++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991F4E4-F6CB-DF0C-2D57-62B0CA440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lvl="0"/>
            <a:fld id="{647AD75C-6541-4590-97D7-F48445E1B944}" type="slidenum">
              <a:rPr lang="ko-KR" altLang="en-US" noProof="0" smtClean="0"/>
              <a:pPr lvl="0"/>
              <a:t>74</a:t>
            </a:fld>
            <a:endParaRPr lang="ko-KR" altLang="en-US" noProof="0"/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31546672-E83A-B6C4-52B6-DB09FF7287A5}"/>
              </a:ext>
            </a:extLst>
          </p:cNvPr>
          <p:cNvSpPr/>
          <p:nvPr/>
        </p:nvSpPr>
        <p:spPr>
          <a:xfrm>
            <a:off x="4358641" y="1720581"/>
            <a:ext cx="691856" cy="72586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역할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47D75B-2C69-5EFF-DC02-24F6EA7CF145}"/>
              </a:ext>
            </a:extLst>
          </p:cNvPr>
          <p:cNvSpPr txBox="1"/>
          <p:nvPr/>
        </p:nvSpPr>
        <p:spPr>
          <a:xfrm>
            <a:off x="5105400" y="1680896"/>
            <a:ext cx="314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코딩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(coding)</a:t>
            </a:r>
            <a:endParaRPr lang="ko-KR" altLang="en-US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89BA2679-A386-0283-4A9D-DB35A0235A79}"/>
              </a:ext>
            </a:extLst>
          </p:cNvPr>
          <p:cNvSpPr/>
          <p:nvPr/>
        </p:nvSpPr>
        <p:spPr>
          <a:xfrm>
            <a:off x="4358640" y="3496613"/>
            <a:ext cx="691856" cy="72586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역할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50F9BE-B007-3711-E630-7EED786E5B7E}"/>
              </a:ext>
            </a:extLst>
          </p:cNvPr>
          <p:cNvSpPr txBox="1"/>
          <p:nvPr/>
        </p:nvSpPr>
        <p:spPr>
          <a:xfrm>
            <a:off x="5105400" y="3448235"/>
            <a:ext cx="314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컴파일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(compilation)</a:t>
            </a:r>
            <a:endParaRPr lang="ko-KR" altLang="en-US" sz="2400" dirty="0"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A1CE6856-8899-8E6C-E108-9583915350DF}"/>
              </a:ext>
            </a:extLst>
          </p:cNvPr>
          <p:cNvSpPr/>
          <p:nvPr/>
        </p:nvSpPr>
        <p:spPr>
          <a:xfrm>
            <a:off x="4358641" y="5177543"/>
            <a:ext cx="691855" cy="72586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>
                <a:solidFill>
                  <a:schemeClr val="tx1"/>
                </a:solidFill>
              </a:rPr>
              <a:t>역할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E9BBD5-3155-0419-7637-367E26E542DA}"/>
              </a:ext>
            </a:extLst>
          </p:cNvPr>
          <p:cNvSpPr txBox="1"/>
          <p:nvPr/>
        </p:nvSpPr>
        <p:spPr>
          <a:xfrm>
            <a:off x="5105400" y="5309643"/>
            <a:ext cx="1700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코딩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+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컴파일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A14670-1BB2-2F7D-9005-33FDE04DD21A}"/>
              </a:ext>
            </a:extLst>
          </p:cNvPr>
          <p:cNvSpPr txBox="1"/>
          <p:nvPr/>
        </p:nvSpPr>
        <p:spPr>
          <a:xfrm>
            <a:off x="5097944" y="2151776"/>
            <a:ext cx="3855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chemeClr val="accent5"/>
                </a:solidFill>
              </a:rPr>
              <a:t>프로그래밍 언어를 사용하여</a:t>
            </a:r>
            <a:br>
              <a:rPr lang="en-US" altLang="ko-KR" sz="1400" dirty="0">
                <a:solidFill>
                  <a:schemeClr val="accent5"/>
                </a:solidFill>
              </a:rPr>
            </a:br>
            <a:r>
              <a:rPr lang="ko-KR" altLang="en-US" sz="1400" dirty="0">
                <a:solidFill>
                  <a:schemeClr val="accent5"/>
                </a:solidFill>
              </a:rPr>
              <a:t>프로그램을 작성하는 과정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04A62A-1A86-C844-0E08-CE8F1225F8B8}"/>
              </a:ext>
            </a:extLst>
          </p:cNvPr>
          <p:cNvSpPr txBox="1"/>
          <p:nvPr/>
        </p:nvSpPr>
        <p:spPr>
          <a:xfrm>
            <a:off x="5097944" y="3952956"/>
            <a:ext cx="3855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chemeClr val="accent5"/>
                </a:solidFill>
              </a:rPr>
              <a:t>고수준언어</a:t>
            </a:r>
            <a:r>
              <a:rPr lang="en-US" altLang="ko-KR" sz="1400" dirty="0">
                <a:solidFill>
                  <a:schemeClr val="accent5"/>
                </a:solidFill>
              </a:rPr>
              <a:t>(C, Java </a:t>
            </a:r>
            <a:r>
              <a:rPr lang="ko-KR" altLang="en-US" sz="1400" dirty="0">
                <a:solidFill>
                  <a:schemeClr val="accent5"/>
                </a:solidFill>
              </a:rPr>
              <a:t>등</a:t>
            </a:r>
            <a:r>
              <a:rPr lang="en-US" altLang="ko-KR" sz="1400" dirty="0">
                <a:solidFill>
                  <a:schemeClr val="accent5"/>
                </a:solidFill>
              </a:rPr>
              <a:t>)</a:t>
            </a:r>
            <a:r>
              <a:rPr lang="ko-KR" altLang="en-US" sz="1400" dirty="0">
                <a:solidFill>
                  <a:schemeClr val="accent5"/>
                </a:solidFill>
              </a:rPr>
              <a:t>로 작성된 프로그램을</a:t>
            </a:r>
            <a:br>
              <a:rPr lang="en-US" altLang="ko-KR" sz="1400" dirty="0">
                <a:solidFill>
                  <a:schemeClr val="accent5"/>
                </a:solidFill>
              </a:rPr>
            </a:br>
            <a:r>
              <a:rPr lang="ko-KR" altLang="en-US" sz="1400" dirty="0">
                <a:solidFill>
                  <a:schemeClr val="accent5"/>
                </a:solidFill>
              </a:rPr>
              <a:t>기계어로</a:t>
            </a:r>
            <a:r>
              <a:rPr lang="en-US" altLang="ko-KR" sz="1400" dirty="0">
                <a:solidFill>
                  <a:schemeClr val="accent5"/>
                </a:solidFill>
              </a:rPr>
              <a:t> </a:t>
            </a:r>
            <a:r>
              <a:rPr lang="ko-KR" altLang="en-US" sz="1400" dirty="0">
                <a:solidFill>
                  <a:schemeClr val="accent5"/>
                </a:solidFill>
              </a:rPr>
              <a:t>변환하는 과정</a:t>
            </a:r>
            <a:endParaRPr lang="en-US" altLang="ko-KR" sz="1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6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/>
      <p:bldP spid="1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8D63B599-7480-3E48-BECF-0C4483735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</a:t>
            </a:r>
            <a:r>
              <a:rPr lang="ko-KR" altLang="en-US" dirty="0"/>
              <a:t>언어 컴파일러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B09847D-A1F1-585C-E378-FB57D9802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/>
              <a:t>GCC (GNU Compiler Collection)</a:t>
            </a:r>
          </a:p>
          <a:p>
            <a:pPr lvl="1"/>
            <a:r>
              <a:rPr lang="ko-KR" altLang="en-US" dirty="0"/>
              <a:t>리눅스 기본 컴파일러 </a:t>
            </a:r>
            <a:r>
              <a:rPr lang="en-US" altLang="ko-KR" dirty="0"/>
              <a:t>(</a:t>
            </a:r>
            <a:r>
              <a:rPr lang="ko-KR" altLang="en-US" dirty="0"/>
              <a:t>윈도우</a:t>
            </a:r>
            <a:r>
              <a:rPr lang="en-US" altLang="ko-KR" dirty="0"/>
              <a:t>/macOS</a:t>
            </a:r>
            <a:r>
              <a:rPr lang="ko-KR" altLang="en-US" dirty="0"/>
              <a:t>도 지원</a:t>
            </a:r>
            <a:r>
              <a:rPr lang="en-US" altLang="ko-KR" dirty="0"/>
              <a:t>)</a:t>
            </a:r>
          </a:p>
          <a:p>
            <a:pPr lvl="1"/>
            <a:r>
              <a:rPr lang="en-US" altLang="ko-KR" dirty="0"/>
              <a:t>Clang</a:t>
            </a:r>
            <a:r>
              <a:rPr lang="ko-KR" altLang="en-US" dirty="0"/>
              <a:t>보다 플랫폼 호환성 좋음</a:t>
            </a:r>
            <a:endParaRPr lang="en-US" altLang="ko-KR" dirty="0"/>
          </a:p>
          <a:p>
            <a:pPr lvl="1"/>
            <a:r>
              <a:rPr lang="en-US" altLang="ko-KR" dirty="0"/>
              <a:t>Clang</a:t>
            </a:r>
            <a:r>
              <a:rPr lang="ko-KR" altLang="en-US" dirty="0"/>
              <a:t>보다 컴파일 속도 느리고</a:t>
            </a:r>
            <a:r>
              <a:rPr lang="en-US" altLang="ko-KR" dirty="0"/>
              <a:t>,</a:t>
            </a:r>
            <a:r>
              <a:rPr lang="ko-KR" altLang="en-US" dirty="0"/>
              <a:t> 에러 메시지가 이해하기 어려움</a:t>
            </a:r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dirty="0"/>
              <a:t>Clang (“</a:t>
            </a:r>
            <a:r>
              <a:rPr lang="ko-KR" altLang="en-US" dirty="0" err="1"/>
              <a:t>클랭</a:t>
            </a:r>
            <a:r>
              <a:rPr lang="en-US" altLang="ko-KR" dirty="0"/>
              <a:t>”)</a:t>
            </a:r>
          </a:p>
          <a:p>
            <a:pPr lvl="1"/>
            <a:r>
              <a:rPr lang="en-US" altLang="ko-KR" dirty="0"/>
              <a:t>macOS </a:t>
            </a:r>
            <a:r>
              <a:rPr lang="ko-KR" altLang="en-US" dirty="0"/>
              <a:t>기본 컴파일러 </a:t>
            </a:r>
            <a:r>
              <a:rPr lang="en-US" altLang="ko-KR" dirty="0"/>
              <a:t>(</a:t>
            </a:r>
            <a:r>
              <a:rPr lang="ko-KR" altLang="en-US" dirty="0"/>
              <a:t>윈도우</a:t>
            </a:r>
            <a:r>
              <a:rPr lang="en-US" altLang="ko-KR" dirty="0"/>
              <a:t>/</a:t>
            </a:r>
            <a:r>
              <a:rPr lang="ko-KR" altLang="en-US" dirty="0"/>
              <a:t>리눅스도 지원</a:t>
            </a:r>
            <a:r>
              <a:rPr lang="en-US" altLang="ko-KR" dirty="0"/>
              <a:t>)</a:t>
            </a:r>
          </a:p>
          <a:p>
            <a:pPr lvl="1"/>
            <a:r>
              <a:rPr lang="en-US" altLang="ko-KR" dirty="0"/>
              <a:t>GCC</a:t>
            </a:r>
            <a:r>
              <a:rPr lang="ko-KR" altLang="en-US" dirty="0"/>
              <a:t>보다 플랫폼 호환성 나쁨</a:t>
            </a:r>
            <a:endParaRPr lang="en-US" altLang="ko-KR" dirty="0"/>
          </a:p>
          <a:p>
            <a:pPr lvl="1"/>
            <a:r>
              <a:rPr lang="en-US" altLang="ko-KR" dirty="0"/>
              <a:t>GCC</a:t>
            </a:r>
            <a:r>
              <a:rPr lang="ko-KR" altLang="en-US" dirty="0"/>
              <a:t>보다 컴파일 속도 빠르고</a:t>
            </a:r>
            <a:r>
              <a:rPr lang="en-US" altLang="ko-KR" dirty="0"/>
              <a:t>, </a:t>
            </a:r>
            <a:r>
              <a:rPr lang="ko-KR" altLang="en-US" dirty="0"/>
              <a:t>에러 메시지가 이해하기 쉬움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CL (cl.exe)</a:t>
            </a:r>
          </a:p>
          <a:p>
            <a:pPr lvl="1"/>
            <a:r>
              <a:rPr lang="en-US" altLang="ko-KR" dirty="0"/>
              <a:t>Visual Studio</a:t>
            </a:r>
            <a:r>
              <a:rPr lang="ko-KR" altLang="en-US" dirty="0"/>
              <a:t>에서 사용하는 </a:t>
            </a:r>
            <a:r>
              <a:rPr lang="en-US" altLang="ko-KR" dirty="0"/>
              <a:t>C </a:t>
            </a:r>
            <a:r>
              <a:rPr lang="ko-KR" altLang="en-US" dirty="0"/>
              <a:t>컴파일러</a:t>
            </a:r>
            <a:endParaRPr lang="en-US" altLang="ko-KR" dirty="0"/>
          </a:p>
          <a:p>
            <a:pPr lvl="1"/>
            <a:r>
              <a:rPr lang="ko-KR" altLang="en-US" dirty="0"/>
              <a:t>보통 </a:t>
            </a:r>
            <a:r>
              <a:rPr lang="en-US" altLang="ko-KR" dirty="0"/>
              <a:t>“Visual C++ Compiler”, </a:t>
            </a:r>
            <a:r>
              <a:rPr lang="ko-KR" altLang="en-US" dirty="0"/>
              <a:t>또는 </a:t>
            </a:r>
            <a:r>
              <a:rPr lang="en-US" altLang="ko-KR" dirty="0"/>
              <a:t>“MSVC </a:t>
            </a:r>
            <a:r>
              <a:rPr lang="ko-KR" altLang="en-US" dirty="0"/>
              <a:t>컴파일러</a:t>
            </a:r>
            <a:r>
              <a:rPr lang="en-US" altLang="ko-KR" dirty="0"/>
              <a:t>”</a:t>
            </a:r>
            <a:r>
              <a:rPr lang="ko-KR" altLang="en-US" dirty="0"/>
              <a:t>라고 함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991F4E4-F6CB-DF0C-2D57-62B0CA440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7AD75C-6541-4590-97D7-F48445E1B94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98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1. </a:t>
            </a:r>
            <a:r>
              <a:rPr lang="ko-KR" altLang="en-US"/>
              <a:t>수치 데이터의 표현 </a:t>
            </a:r>
            <a:r>
              <a:rPr lang="en-US" altLang="ko-KR"/>
              <a:t>(p.19)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28200" y="1492610"/>
            <a:ext cx="788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예제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 -139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를 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바이트 고정 소수점 형식으로 표현</a:t>
            </a:r>
            <a:endParaRPr lang="ko-KR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25688" y="2215884"/>
            <a:ext cx="7989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③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10001011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을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정수 부분의 오른쪽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최하위 비트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부터 표현</a:t>
            </a:r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894200" y="3415232"/>
          <a:ext cx="7355600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725">
                  <a:extLst>
                    <a:ext uri="{9D8B030D-6E8A-4147-A177-3AD203B41FA5}">
                      <a16:colId xmlns:a16="http://schemas.microsoft.com/office/drawing/2014/main" val="267737927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401698651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87555653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153056664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458389808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821713791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332203735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107918040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239437418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994869202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474629636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913400692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363683268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4180940696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554408414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551402064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814148"/>
                  </a:ext>
                </a:extLst>
              </a:tr>
            </a:tbl>
          </a:graphicData>
        </a:graphic>
      </p:graphicFrame>
      <p:sp>
        <p:nvSpPr>
          <p:cNvPr id="22" name="오른쪽 중괄호 21"/>
          <p:cNvSpPr/>
          <p:nvPr/>
        </p:nvSpPr>
        <p:spPr>
          <a:xfrm rot="5400000">
            <a:off x="4554379" y="1000267"/>
            <a:ext cx="475915" cy="6698255"/>
          </a:xfrm>
          <a:prstGeom prst="rightBrace">
            <a:avLst>
              <a:gd name="adj1" fmla="val 50001"/>
              <a:gd name="adj2" fmla="val 50000"/>
            </a:avLst>
          </a:prstGeom>
          <a:ln w="28575">
            <a:solidFill>
              <a:srgbClr val="0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직선 화살표 연결선 22"/>
          <p:cNvCxnSpPr/>
          <p:nvPr/>
        </p:nvCxnSpPr>
        <p:spPr>
          <a:xfrm>
            <a:off x="1134737" y="4111435"/>
            <a:ext cx="0" cy="603788"/>
          </a:xfrm>
          <a:prstGeom prst="straightConnector1">
            <a:avLst/>
          </a:prstGeom>
          <a:ln w="28575">
            <a:solidFill>
              <a:srgbClr val="000000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36042" y="4864679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부호 비트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94443" y="4859899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정수 부분</a:t>
            </a:r>
          </a:p>
        </p:txBody>
      </p:sp>
      <p:sp>
        <p:nvSpPr>
          <p:cNvPr id="27" name="타원 26"/>
          <p:cNvSpPr/>
          <p:nvPr/>
        </p:nvSpPr>
        <p:spPr>
          <a:xfrm>
            <a:off x="8356432" y="3924429"/>
            <a:ext cx="187006" cy="187006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1372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1. </a:t>
            </a:r>
            <a:r>
              <a:rPr lang="ko-KR" altLang="en-US"/>
              <a:t>수치 데이터의 표현 </a:t>
            </a:r>
            <a:r>
              <a:rPr lang="en-US" altLang="ko-KR"/>
              <a:t>(p.19)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28B-957B-48E4-97D4-A161DD564387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28200" y="1492610"/>
            <a:ext cx="788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예제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) -139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를 </a:t>
            </a:r>
            <a:r>
              <a:rPr lang="en-US" altLang="ko-KR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28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바이트 고정 소수점 형식으로 표현</a:t>
            </a:r>
            <a:endParaRPr lang="ko-KR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25688" y="2215884"/>
            <a:ext cx="7989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④ 나머지 부분을 </a:t>
            </a:r>
            <a:r>
              <a:rPr lang="en-US" altLang="ko-KR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0</a:t>
            </a:r>
            <a:r>
              <a:rPr lang="ko-KR" altLang="en-US" sz="2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으로 채움</a:t>
            </a:r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894200" y="3415232"/>
          <a:ext cx="7355600" cy="5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725">
                  <a:extLst>
                    <a:ext uri="{9D8B030D-6E8A-4147-A177-3AD203B41FA5}">
                      <a16:colId xmlns:a16="http://schemas.microsoft.com/office/drawing/2014/main" val="267737927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401698651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87555653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153056664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458389808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821713791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332203735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107918040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239437418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994869202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2474629636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913400692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363683268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4180940696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554408414"/>
                    </a:ext>
                  </a:extLst>
                </a:gridCol>
                <a:gridCol w="459725">
                  <a:extLst>
                    <a:ext uri="{9D8B030D-6E8A-4147-A177-3AD203B41FA5}">
                      <a16:colId xmlns:a16="http://schemas.microsoft.com/office/drawing/2014/main" val="3551402064"/>
                    </a:ext>
                  </a:extLst>
                </a:gridCol>
              </a:tblGrid>
              <a:tr h="51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814148"/>
                  </a:ext>
                </a:extLst>
              </a:tr>
            </a:tbl>
          </a:graphicData>
        </a:graphic>
      </p:graphicFrame>
      <p:sp>
        <p:nvSpPr>
          <p:cNvPr id="22" name="오른쪽 중괄호 21"/>
          <p:cNvSpPr/>
          <p:nvPr/>
        </p:nvSpPr>
        <p:spPr>
          <a:xfrm rot="5400000">
            <a:off x="4554379" y="1000267"/>
            <a:ext cx="475915" cy="6698255"/>
          </a:xfrm>
          <a:prstGeom prst="rightBrace">
            <a:avLst>
              <a:gd name="adj1" fmla="val 50001"/>
              <a:gd name="adj2" fmla="val 50000"/>
            </a:avLst>
          </a:prstGeom>
          <a:ln w="28575">
            <a:solidFill>
              <a:srgbClr val="0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직선 화살표 연결선 22"/>
          <p:cNvCxnSpPr/>
          <p:nvPr/>
        </p:nvCxnSpPr>
        <p:spPr>
          <a:xfrm>
            <a:off x="1134737" y="4111435"/>
            <a:ext cx="0" cy="603788"/>
          </a:xfrm>
          <a:prstGeom prst="straightConnector1">
            <a:avLst/>
          </a:prstGeom>
          <a:ln w="28575">
            <a:solidFill>
              <a:srgbClr val="000000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36042" y="4864679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부호 비트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94443" y="4859899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정수 부분</a:t>
            </a:r>
          </a:p>
        </p:txBody>
      </p:sp>
      <p:sp>
        <p:nvSpPr>
          <p:cNvPr id="27" name="타원 26"/>
          <p:cNvSpPr/>
          <p:nvPr/>
        </p:nvSpPr>
        <p:spPr>
          <a:xfrm>
            <a:off x="8356432" y="3924429"/>
            <a:ext cx="187006" cy="187006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5689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도시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대장간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43529</TotalTime>
  <Words>5145</Words>
  <Application>Microsoft Office PowerPoint</Application>
  <PresentationFormat>화면 슬라이드 쇼(4:3)</PresentationFormat>
  <Paragraphs>1899</Paragraphs>
  <Slides>75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75</vt:i4>
      </vt:variant>
    </vt:vector>
  </HeadingPairs>
  <TitlesOfParts>
    <vt:vector size="91" baseType="lpstr">
      <vt:lpstr>나눔스퀘어 네오 Light</vt:lpstr>
      <vt:lpstr>맑은 고딕</vt:lpstr>
      <vt:lpstr>Consolas</vt:lpstr>
      <vt:lpstr>YD여고시절M 30</vt:lpstr>
      <vt:lpstr>HY수평선B</vt:lpstr>
      <vt:lpstr>Calibri</vt:lpstr>
      <vt:lpstr>DS가변 교양있는글씨 M</vt:lpstr>
      <vt:lpstr>나눔스퀘어 네오 Regular</vt:lpstr>
      <vt:lpstr>HY견명조</vt:lpstr>
      <vt:lpstr>나눔스퀘어 네오 Heavy</vt:lpstr>
      <vt:lpstr>메이플스토리</vt:lpstr>
      <vt:lpstr>Arial</vt:lpstr>
      <vt:lpstr>YD2002</vt:lpstr>
      <vt:lpstr>HY견고딕</vt:lpstr>
      <vt:lpstr>Office 테마</vt:lpstr>
      <vt:lpstr>Image</vt:lpstr>
      <vt:lpstr>PowerPoint 프레젠테이션</vt:lpstr>
      <vt:lpstr>I 정보의 표현</vt:lpstr>
      <vt:lpstr>2 디지털 정보의 연산</vt:lpstr>
      <vt:lpstr>1. 수치 데이터의 표현</vt:lpstr>
      <vt:lpstr>1. 수치 데이터의 표현 (p.19)</vt:lpstr>
      <vt:lpstr>1. 수치 데이터의 표현 (p.19)</vt:lpstr>
      <vt:lpstr>1. 수치 데이터의 표현 (p.19)</vt:lpstr>
      <vt:lpstr>1. 수치 데이터의 표현 (p.19)</vt:lpstr>
      <vt:lpstr>1. 수치 데이터의 표현 (p.19)</vt:lpstr>
      <vt:lpstr>1. 수치 데이터의 표현 (p.19)</vt:lpstr>
      <vt:lpstr>1. 수치 데이터의 표현 (p.19)</vt:lpstr>
      <vt:lpstr>1. 수치 데이터의 표현 (p.19)</vt:lpstr>
      <vt:lpstr>1. 수치 데이터의 표현 (p.19)</vt:lpstr>
      <vt:lpstr>1. 수치 데이터의 표현 (p.19)</vt:lpstr>
      <vt:lpstr>음수 표현 방식 비교</vt:lpstr>
      <vt:lpstr>음수 표현 방식 비교</vt:lpstr>
      <vt:lpstr>음수 표현 방식 비교</vt:lpstr>
      <vt:lpstr>음수 표현 방식 비교</vt:lpstr>
      <vt:lpstr>부호 절댓값 방식의 단점</vt:lpstr>
      <vt:lpstr>부호 절댓값 방식의 단점</vt:lpstr>
      <vt:lpstr>부호 절댓값 방식의 단점</vt:lpstr>
      <vt:lpstr>1의 보수 방식과 비교 시, 2의 보수 방식의 장점</vt:lpstr>
      <vt:lpstr>1의 보수 방식과 비교 시, 2의 보수 방식의 장점</vt:lpstr>
      <vt:lpstr>음수 표현 방식 비교</vt:lpstr>
      <vt:lpstr>1. 수치 데이터의 표현 (p.20)</vt:lpstr>
      <vt:lpstr>1. 수치 데이터의 표현 (p.20)</vt:lpstr>
      <vt:lpstr>1. 수치 데이터의 표현 (p.19)</vt:lpstr>
      <vt:lpstr>1. 수치 데이터의 표현 (p.19)</vt:lpstr>
      <vt:lpstr>1. 수치 데이터의 표현 (p.19)</vt:lpstr>
      <vt:lpstr>1. 수치 데이터의 표현 (p.19)</vt:lpstr>
      <vt:lpstr>지수 값 범위</vt:lpstr>
      <vt:lpstr>지수 값을 그대로 메모리에 저장한 경우</vt:lpstr>
      <vt:lpstr>127을 더한 지수 값을 메모리에 저장한 경우</vt:lpstr>
      <vt:lpstr>127을 더한 지수 값을 메모리에 저장한 경우</vt:lpstr>
      <vt:lpstr>바이어스(bias) 상수</vt:lpstr>
      <vt:lpstr>바이어스된 지수를 사용하는 목적</vt:lpstr>
      <vt:lpstr>바이어스된 지수를 사용하는 목적</vt:lpstr>
      <vt:lpstr>바이어스된 지수를 사용하는 목적</vt:lpstr>
      <vt:lpstr>바이어스된 지수를 사용하는 목적</vt:lpstr>
      <vt:lpstr>1. 수치 데이터의 표현 (p.19)</vt:lpstr>
      <vt:lpstr>1. 수치 데이터의 표현 (p.19)</vt:lpstr>
      <vt:lpstr>1. 수치 데이터의 표현 (p.19)</vt:lpstr>
      <vt:lpstr>1. 수치 데이터의 표현 (p.19)</vt:lpstr>
      <vt:lpstr>2 디지털 정보의 연산</vt:lpstr>
      <vt:lpstr>2. 2진수의 연산</vt:lpstr>
      <vt:lpstr>2. 2진수의 연산 (p.23)</vt:lpstr>
      <vt:lpstr>2. 2진수의 연산 (p.23)</vt:lpstr>
      <vt:lpstr>2. 2진수의 연산 (p.23)</vt:lpstr>
      <vt:lpstr>2. 2진수의 연산 (p.24)</vt:lpstr>
      <vt:lpstr>2. 2진수의 연산 (p.24)</vt:lpstr>
      <vt:lpstr>2. 2진수의 연산 (p.24)</vt:lpstr>
      <vt:lpstr>2. 2진수의 연산 (p.24)</vt:lpstr>
      <vt:lpstr>2. 2진수의 연산 (p.24)</vt:lpstr>
      <vt:lpstr>2. 2진수의 연산 (p.24)</vt:lpstr>
      <vt:lpstr>2. 2진수의 연산 (p.24)</vt:lpstr>
      <vt:lpstr>2. 2진수의 연산 (p.24)</vt:lpstr>
      <vt:lpstr>2. 2진수의 연산 (p.24)</vt:lpstr>
      <vt:lpstr>2. 2진수의 연산 (p.24)</vt:lpstr>
      <vt:lpstr>2. 2진수의 연산 (p.25)</vt:lpstr>
      <vt:lpstr>PowerPoint 프레젠테이션</vt:lpstr>
      <vt:lpstr>[예제] 정수 -17(10)을 4바이트로 표현하시오</vt:lpstr>
      <vt:lpstr>[예제] 정수 -17(10)을 4바이트로 표현하시오</vt:lpstr>
      <vt:lpstr>정수의 비트 열을 출력하는 C언어 소스코드</vt:lpstr>
      <vt:lpstr>정수의 비트 열을 출력하는 C언어 소스코드</vt:lpstr>
      <vt:lpstr>C언어 삼항 연산자</vt:lpstr>
      <vt:lpstr>C언어 삼항 연산자</vt:lpstr>
      <vt:lpstr>input &amp; mask ? 1 : 0 결괏값</vt:lpstr>
      <vt:lpstr>input &amp; mask ? 1 : 0 결괏값</vt:lpstr>
      <vt:lpstr>input &amp; mask ? 1 : 0 결괏값</vt:lpstr>
      <vt:lpstr>[예제] 4.5(10)를 4바이트로 표현하시오</vt:lpstr>
      <vt:lpstr>[예제] 4.5(10)를 4바이트로 표현하시오</vt:lpstr>
      <vt:lpstr>[예제] 4.5(10)를 4바이트로 표현하시오</vt:lpstr>
      <vt:lpstr>실수의 비트 열을 출력하는 소스코드</vt:lpstr>
      <vt:lpstr>C언어로 프로그램을 개발할 때 필요한 도구</vt:lpstr>
      <vt:lpstr>C언어 컴파일러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Sangwook Lee</dc:creator>
  <cp:lastModifiedBy>Administrator</cp:lastModifiedBy>
  <cp:revision>305</cp:revision>
  <dcterms:created xsi:type="dcterms:W3CDTF">2020-11-27T06:00:28Z</dcterms:created>
  <dcterms:modified xsi:type="dcterms:W3CDTF">2025-04-13T23:13:28Z</dcterms:modified>
</cp:coreProperties>
</file>