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1"/>
  </p:notesMasterIdLst>
  <p:sldIdLst>
    <p:sldId id="579" r:id="rId2"/>
    <p:sldId id="258" r:id="rId3"/>
    <p:sldId id="259" r:id="rId4"/>
    <p:sldId id="260" r:id="rId5"/>
    <p:sldId id="261" r:id="rId6"/>
    <p:sldId id="262" r:id="rId7"/>
    <p:sldId id="309" r:id="rId8"/>
    <p:sldId id="263" r:id="rId9"/>
    <p:sldId id="310" r:id="rId10"/>
    <p:sldId id="264" r:id="rId11"/>
    <p:sldId id="265" r:id="rId12"/>
    <p:sldId id="266" r:id="rId13"/>
    <p:sldId id="578" r:id="rId14"/>
    <p:sldId id="573" r:id="rId15"/>
    <p:sldId id="575" r:id="rId16"/>
    <p:sldId id="576" r:id="rId17"/>
    <p:sldId id="269" r:id="rId18"/>
    <p:sldId id="270" r:id="rId19"/>
    <p:sldId id="571" r:id="rId20"/>
    <p:sldId id="572" r:id="rId21"/>
    <p:sldId id="274" r:id="rId22"/>
    <p:sldId id="311" r:id="rId23"/>
    <p:sldId id="577" r:id="rId24"/>
    <p:sldId id="568" r:id="rId25"/>
    <p:sldId id="569" r:id="rId26"/>
    <p:sldId id="472" r:id="rId27"/>
    <p:sldId id="469" r:id="rId28"/>
    <p:sldId id="481" r:id="rId29"/>
    <p:sldId id="531" r:id="rId30"/>
    <p:sldId id="580" r:id="rId31"/>
    <p:sldId id="489" r:id="rId32"/>
    <p:sldId id="490" r:id="rId33"/>
    <p:sldId id="491" r:id="rId34"/>
    <p:sldId id="581" r:id="rId35"/>
    <p:sldId id="288" r:id="rId36"/>
    <p:sldId id="289" r:id="rId37"/>
    <p:sldId id="582" r:id="rId38"/>
    <p:sldId id="496" r:id="rId39"/>
    <p:sldId id="504" r:id="rId40"/>
    <p:sldId id="505" r:id="rId41"/>
    <p:sldId id="499" r:id="rId42"/>
    <p:sldId id="574" r:id="rId43"/>
    <p:sldId id="583" r:id="rId44"/>
    <p:sldId id="586" r:id="rId45"/>
    <p:sldId id="584" r:id="rId46"/>
    <p:sldId id="509" r:id="rId47"/>
    <p:sldId id="585" r:id="rId48"/>
    <p:sldId id="528" r:id="rId49"/>
    <p:sldId id="324" r:id="rId50"/>
  </p:sldIdLst>
  <p:sldSz cx="9144000" cy="6858000" type="screen4x3"/>
  <p:notesSz cx="6858000" cy="9144000"/>
  <p:embeddedFontLst>
    <p:embeddedFont>
      <p:font typeface="HY수평선B" panose="02030600000101010101" charset="-127"/>
      <p:regular r:id="rId52"/>
    </p:embeddedFon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HY견명조" panose="02030600000101010101" pitchFamily="18" charset="-127"/>
      <p:regular r:id="rId57"/>
    </p:embeddedFont>
    <p:embeddedFont>
      <p:font typeface="Wingdings 2" panose="05020102010507070707" pitchFamily="18" charset="2"/>
      <p:regular r:id="rId58"/>
    </p:embeddedFont>
    <p:embeddedFont>
      <p:font typeface="YD2002" panose="02020603020101020101" pitchFamily="18" charset="-127"/>
      <p:regular r:id="rId59"/>
    </p:embeddedFont>
    <p:embeddedFont>
      <p:font typeface="YD여고시절M 30" panose="02020603020101020101" pitchFamily="18" charset="-127"/>
      <p:regular r:id="rId60"/>
    </p:embeddedFont>
    <p:embeddedFont>
      <p:font typeface="나눔스퀘어 네오 Heavy" panose="00000A00000000000000" pitchFamily="2" charset="-127"/>
      <p:bold r:id="rId61"/>
    </p:embeddedFont>
    <p:embeddedFont>
      <p:font typeface="나눔스퀘어 네오 Light" panose="00000400000000000000" pitchFamily="2" charset="-127"/>
      <p:regular r:id="rId62"/>
    </p:embeddedFont>
    <p:embeddedFont>
      <p:font typeface="나눔스퀘어 네오 Regular" panose="00000500000000000000" pitchFamily="2" charset="-127"/>
      <p:regular r:id="rId63"/>
    </p:embeddedFont>
    <p:embeddedFont>
      <p:font typeface="맑은 고딕" panose="020B0503020000020004" pitchFamily="50" charset="-127"/>
      <p:regular r:id="rId64"/>
      <p:bold r:id="rId65"/>
    </p:embeddedFont>
    <p:embeddedFont>
      <p:font typeface="메이플스토리" panose="02000300000000000000" pitchFamily="2" charset="-127"/>
      <p:regular r:id="rId66"/>
      <p:bold r:id="rId6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7F00"/>
    <a:srgbClr val="FF0000"/>
    <a:srgbClr val="00FF00"/>
    <a:srgbClr val="00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11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0F14-1511-4E44-9F85-059271396808}" type="datetimeFigureOut">
              <a:rPr lang="ko-KR" altLang="en-US" smtClean="0"/>
              <a:t>2025-06-05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A9FD-C2F9-4E6C-8F99-B245B92FF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3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98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55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93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9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33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239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311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BAD8F-CAF0-0D69-7199-414BEC9E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343281-D336-65E3-9A3C-B20F51C76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8EF770-E9A0-C289-9784-EDDFCB832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420A04-F82E-8CE4-44E9-E36E813E2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984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64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55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058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81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22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75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09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79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94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43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85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074359"/>
            <a:ext cx="7772400" cy="1202513"/>
          </a:xfr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3018612"/>
            <a:ext cx="7772400" cy="2714644"/>
          </a:xfrm>
        </p:spPr>
        <p:txBody>
          <a:bodyPr anchor="b">
            <a:normAutofit/>
          </a:bodyPr>
          <a:lstStyle>
            <a:lvl1pPr marL="0" indent="0" algn="r">
              <a:buFont typeface="+mj-lt"/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C2076-7D54-472C-A94B-98533D60BA8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2025-06-05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15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1592912"/>
            <a:ext cx="7772400" cy="1044000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44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3068961"/>
            <a:ext cx="7772400" cy="2592287"/>
          </a:xfrm>
        </p:spPr>
        <p:txBody>
          <a:bodyPr anchor="b">
            <a:normAutofit/>
          </a:bodyPr>
          <a:lstStyle>
            <a:lvl1pPr marL="0" indent="0" algn="l">
              <a:buFont typeface="+mj-lt"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FDB99-AF08-4CAB-9CCC-35C451328B5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2025-06-05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6B36-CEC0-467A-8946-09F647937E8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2025-06-05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7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9312"/>
            <a:ext cx="4004268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6B36-CEC0-467A-8946-09F647937E8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2025-06-05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3"/>
          </p:nvPr>
        </p:nvSpPr>
        <p:spPr>
          <a:xfrm>
            <a:off x="4682532" y="1269312"/>
            <a:ext cx="4004268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3194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ADC28-C6E9-43E8-9C86-D1F4883471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2025-06-05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472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ADC28-C6E9-43E8-9C86-D1F4883471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2025-06-05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6" r:id="rId5"/>
    <p:sldLayoutId id="2147483677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.wikipedia.org/wiki/ASCI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o.wikipedia.org/wiki/%EC%9C%A0%EB%8B%88%EC%BD%94%EB%93%9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SPARC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둥근 사각형 5"/>
          <p:cNvSpPr/>
          <p:nvPr/>
        </p:nvSpPr>
        <p:spPr>
          <a:xfrm>
            <a:off x="457200" y="764704"/>
            <a:ext cx="8229600" cy="2880000"/>
          </a:xfrm>
          <a:prstGeom prst="round2Diag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컴퓨터 시스템 일반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549" y="4337809"/>
            <a:ext cx="4794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Sangwook Lee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나눔스퀘어 네오 Light" panose="00000400000000000000" pitchFamily="2" charset="-127"/>
              <a:ea typeface="나눔스퀘어 네오 Light" panose="00000400000000000000" pitchFamily="2" charset="-127"/>
            </a:endParaRPr>
          </a:p>
          <a:p>
            <a:pPr algn="ctr"/>
            <a:r>
              <a:rPr lang="en-US" altLang="ko-KR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Deogi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 High School</a:t>
            </a:r>
          </a:p>
        </p:txBody>
      </p:sp>
      <p:pic>
        <p:nvPicPr>
          <p:cNvPr id="14" name="Picture 4" descr="http://www.cckorea.org/images/b05.jpg">
            <a:extLst>
              <a:ext uri="{FF2B5EF4-FFF2-40B4-BE49-F238E27FC236}">
                <a16:creationId xmlns:a16="http://schemas.microsoft.com/office/drawing/2014/main" id="{77131F01-114C-5CD9-2870-68B2C2CF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62" y="6321237"/>
            <a:ext cx="844550" cy="3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98CC57-B769-25AD-851D-9EA7FCF5853B}"/>
              </a:ext>
            </a:extLst>
          </p:cNvPr>
          <p:cNvSpPr txBox="1"/>
          <p:nvPr/>
        </p:nvSpPr>
        <p:spPr>
          <a:xfrm>
            <a:off x="2057191" y="6341023"/>
            <a:ext cx="595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저작자를 밝히면 이용이 가능하지만</a:t>
            </a:r>
            <a:r>
              <a:rPr lang="en-US" altLang="ko-KR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영리 목적으로 이용할 수 없으며</a:t>
            </a:r>
            <a:r>
              <a:rPr lang="en-US" altLang="ko-KR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내용을 수정해서도 안 됩니다</a:t>
            </a:r>
          </a:p>
        </p:txBody>
      </p:sp>
    </p:spTree>
    <p:extLst>
      <p:ext uri="{BB962C8B-B14F-4D97-AF65-F5344CB8AC3E}">
        <p14:creationId xmlns:p14="http://schemas.microsoft.com/office/powerpoint/2010/main" val="240502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hlinkClick r:id="rId2"/>
              </a:rPr>
              <a:t>아스키</a:t>
            </a:r>
            <a:r>
              <a:rPr lang="en-US" altLang="ko-KR" dirty="0">
                <a:hlinkClick r:id="rId2"/>
              </a:rPr>
              <a:t>(ASCII)</a:t>
            </a:r>
            <a:r>
              <a:rPr lang="ko-KR" altLang="en-US" dirty="0">
                <a:hlinkClick r:id="rId2"/>
              </a:rPr>
              <a:t>코드</a:t>
            </a:r>
            <a:endParaRPr lang="en-US" altLang="ko-KR" dirty="0"/>
          </a:p>
          <a:p>
            <a:pPr lvl="1"/>
            <a:r>
              <a:rPr lang="ko-KR" altLang="en-US" dirty="0"/>
              <a:t>미국 표준 협회가 만든 코드</a:t>
            </a:r>
            <a:endParaRPr lang="en-US" altLang="ko-KR" dirty="0"/>
          </a:p>
          <a:p>
            <a:pPr lvl="1"/>
            <a:r>
              <a:rPr lang="en-US" altLang="ko-KR" dirty="0"/>
              <a:t>7</a:t>
            </a:r>
            <a:r>
              <a:rPr lang="ko-KR" altLang="en-US" dirty="0"/>
              <a:t>비트로 </a:t>
            </a:r>
            <a:r>
              <a:rPr lang="en-US" altLang="ko-KR" dirty="0"/>
              <a:t>128</a:t>
            </a:r>
            <a:r>
              <a:rPr lang="ko-KR" altLang="en-US" dirty="0"/>
              <a:t>개의 문자 표현</a:t>
            </a:r>
            <a:endParaRPr lang="ko-KR" altLang="en-US" sz="2400" dirty="0">
              <a:latin typeface="+mn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414" y="2882671"/>
            <a:ext cx="5946384" cy="383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2662" y="6356351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[</a:t>
            </a:r>
            <a:r>
              <a:rPr lang="ko-KR" altLang="en-US" dirty="0" err="1"/>
              <a:t>아스키코드</a:t>
            </a:r>
            <a:r>
              <a:rPr lang="ko-KR" altLang="en-US" dirty="0"/>
              <a:t> 문자표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5A0F0661-9843-43B1-8406-86D1963BA860}"/>
              </a:ext>
            </a:extLst>
          </p:cNvPr>
          <p:cNvSpPr/>
          <p:nvPr/>
        </p:nvSpPr>
        <p:spPr>
          <a:xfrm rot="2654659">
            <a:off x="5643185" y="3176252"/>
            <a:ext cx="343725" cy="354073"/>
          </a:xfrm>
          <a:prstGeom prst="plus">
            <a:avLst>
              <a:gd name="adj" fmla="val 36403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7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문자 데이터의 표현 </a:t>
            </a:r>
            <a:r>
              <a:rPr lang="en-US" altLang="ko-KR"/>
              <a:t>(p.29)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[</a:t>
            </a:r>
            <a:r>
              <a:rPr lang="ko-KR" altLang="en-US" dirty="0"/>
              <a:t>예제</a:t>
            </a:r>
            <a:r>
              <a:rPr lang="en-US" altLang="ko-KR" dirty="0"/>
              <a:t>] </a:t>
            </a:r>
            <a:r>
              <a:rPr lang="ko-KR" altLang="en-US" dirty="0" err="1"/>
              <a:t>아스키코드</a:t>
            </a:r>
            <a:r>
              <a:rPr lang="ko-KR" altLang="en-US" dirty="0"/>
              <a:t> 문자표를 보고 다음 문자열을 아스키코드로 표현해 보자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&lt;</a:t>
            </a:r>
            <a:r>
              <a:rPr lang="ko-KR" altLang="en-US" dirty="0"/>
              <a:t>풀이</a:t>
            </a:r>
            <a:r>
              <a:rPr lang="en-US" altLang="ko-KR" dirty="0"/>
              <a:t>&gt;</a:t>
            </a:r>
          </a:p>
          <a:p>
            <a:pPr marL="457200" lvl="1" indent="0">
              <a:buNone/>
            </a:pPr>
            <a:r>
              <a:rPr lang="en-US" altLang="ko-KR" dirty="0">
                <a:latin typeface="Calibri" panose="020F0502020204030204" pitchFamily="34" charset="0"/>
              </a:rPr>
              <a:t>a :  110 0001</a:t>
            </a:r>
          </a:p>
          <a:p>
            <a:pPr marL="457200" lvl="1" indent="0">
              <a:buNone/>
            </a:pPr>
            <a:r>
              <a:rPr lang="en-US" altLang="ko-KR" dirty="0">
                <a:latin typeface="Calibri" panose="020F0502020204030204" pitchFamily="34" charset="0"/>
              </a:rPr>
              <a:t>= :  011 1101 </a:t>
            </a:r>
          </a:p>
          <a:p>
            <a:pPr marL="457200" lvl="1" indent="0">
              <a:buNone/>
            </a:pPr>
            <a:r>
              <a:rPr lang="en-US" altLang="ko-KR" dirty="0">
                <a:latin typeface="Calibri" panose="020F0502020204030204" pitchFamily="34" charset="0"/>
              </a:rPr>
              <a:t>7 :  011 0111</a:t>
            </a:r>
          </a:p>
          <a:p>
            <a:pPr marL="457200" lvl="1" indent="0">
              <a:buNone/>
            </a:pPr>
            <a:r>
              <a:rPr lang="en-US" altLang="ko-KR" dirty="0">
                <a:latin typeface="Calibri" panose="020F0502020204030204" pitchFamily="34" charset="0"/>
              </a:rPr>
              <a:t>.  :  010 1110</a:t>
            </a:r>
          </a:p>
          <a:p>
            <a:pPr marL="457200" lvl="1" indent="0">
              <a:buNone/>
            </a:pPr>
            <a:r>
              <a:rPr lang="en-US" altLang="ko-KR" dirty="0">
                <a:latin typeface="Calibri" panose="020F0502020204030204" pitchFamily="34" charset="0"/>
              </a:rPr>
              <a:t>5 :  011 0101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04990" y="2462297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latin typeface="Calibri" panose="020F0502020204030204" pitchFamily="34" charset="0"/>
              </a:rPr>
              <a:t>a=7.5</a:t>
            </a:r>
            <a:endParaRPr lang="ko-KR" altLang="en-US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9687" y="4592594"/>
            <a:ext cx="6680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a=7.5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아스키코드로 표현하면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altLang="ko-KR" sz="2400" dirty="0">
                <a:solidFill>
                  <a:srgbClr val="0070C0"/>
                </a:solidFill>
                <a:latin typeface="Calibri" panose="020F0502020204030204" pitchFamily="34" charset="0"/>
              </a:rPr>
              <a:t>1100001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altLang="ko-KR" sz="2400" dirty="0">
                <a:solidFill>
                  <a:srgbClr val="0070C0"/>
                </a:solidFill>
                <a:latin typeface="Calibri" panose="020F0502020204030204" pitchFamily="34" charset="0"/>
              </a:rPr>
              <a:t>0111101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altLang="ko-KR" sz="2400" dirty="0">
                <a:solidFill>
                  <a:srgbClr val="0070C0"/>
                </a:solidFill>
                <a:latin typeface="Calibri" panose="020F0502020204030204" pitchFamily="34" charset="0"/>
              </a:rPr>
              <a:t>0110111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altLang="ko-KR" sz="2400" dirty="0">
                <a:solidFill>
                  <a:srgbClr val="0070C0"/>
                </a:solidFill>
                <a:latin typeface="Calibri" panose="020F0502020204030204" pitchFamily="34" charset="0"/>
              </a:rPr>
              <a:t>0101110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altLang="ko-KR" sz="2400" dirty="0">
                <a:solidFill>
                  <a:srgbClr val="0070C0"/>
                </a:solidFill>
                <a:latin typeface="Calibri" panose="020F0502020204030204" pitchFamily="34" charset="0"/>
              </a:rPr>
              <a:t>0110101</a:t>
            </a:r>
            <a:endParaRPr lang="ko-KR" alt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782" y="6097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61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995" y="609764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3D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3822" y="6097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37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3102" y="609764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2E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1469" y="6097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35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(p.30)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hlinkClick r:id="rId2"/>
              </a:rPr>
              <a:t>유니코드</a:t>
            </a:r>
            <a:r>
              <a:rPr lang="en-US" altLang="ko-KR" dirty="0">
                <a:hlinkClick r:id="rId2"/>
              </a:rPr>
              <a:t>(Unicode)</a:t>
            </a:r>
            <a:endParaRPr lang="en-US" altLang="ko-KR" dirty="0"/>
          </a:p>
          <a:p>
            <a:pPr lvl="1"/>
            <a:r>
              <a:rPr lang="ko-KR" altLang="en-US" dirty="0"/>
              <a:t>전 세계의 모든 문자를 표현하기 위해 개발된 국제 표준 코드</a:t>
            </a:r>
            <a:endParaRPr lang="en-US" altLang="ko-KR" dirty="0"/>
          </a:p>
          <a:p>
            <a:pPr lvl="1"/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유니코드 인코딩 방식</a:t>
            </a:r>
            <a:endParaRPr lang="en-US" altLang="ko-KR" dirty="0">
              <a:latin typeface="+mn-lt"/>
            </a:endParaRPr>
          </a:p>
          <a:p>
            <a:pPr lvl="1"/>
            <a:r>
              <a:rPr lang="en-US" altLang="ko-KR" dirty="0"/>
              <a:t>UTF-8</a:t>
            </a:r>
          </a:p>
          <a:p>
            <a:pPr lvl="2"/>
            <a:r>
              <a:rPr lang="en-US" altLang="ko-KR" dirty="0"/>
              <a:t>8 / 16 / 24 / 32 </a:t>
            </a:r>
            <a:r>
              <a:rPr lang="ko-KR" altLang="en-US" dirty="0"/>
              <a:t>비트로 문자를 표현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영문 </a:t>
            </a:r>
            <a:r>
              <a:rPr lang="en-US" altLang="ko-KR" dirty="0"/>
              <a:t>8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한글 </a:t>
            </a:r>
            <a:r>
              <a:rPr lang="en-US" altLang="ko-KR" dirty="0"/>
              <a:t>24</a:t>
            </a:r>
            <a:r>
              <a:rPr lang="ko-KR" altLang="en-US" dirty="0"/>
              <a:t>비트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UTF-16 LE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UTF-16 BE)</a:t>
            </a:r>
          </a:p>
          <a:p>
            <a:pPr lvl="2"/>
            <a:r>
              <a:rPr lang="en-US" altLang="ko-KR" dirty="0"/>
              <a:t>16 / 32 </a:t>
            </a:r>
            <a:r>
              <a:rPr lang="ko-KR" altLang="en-US" dirty="0"/>
              <a:t>비트로 문자를 표현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영문</a:t>
            </a:r>
            <a:r>
              <a:rPr lang="en-US" altLang="ko-KR" dirty="0"/>
              <a:t> 16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한글 </a:t>
            </a:r>
            <a:r>
              <a:rPr lang="en-US" altLang="ko-KR" dirty="0"/>
              <a:t>16</a:t>
            </a:r>
            <a:r>
              <a:rPr lang="ko-KR" altLang="en-US" dirty="0"/>
              <a:t>비트</a:t>
            </a:r>
            <a:r>
              <a:rPr lang="en-US" altLang="ko-KR" dirty="0"/>
              <a:t>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87779" y="630258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[</a:t>
            </a:r>
            <a:r>
              <a:rPr lang="ko-KR" altLang="en-US" dirty="0"/>
              <a:t>유니코드 문자표</a:t>
            </a:r>
            <a:r>
              <a:rPr lang="en-US" altLang="ko-KR" dirty="0"/>
              <a:t>]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85" y="4322828"/>
            <a:ext cx="3905742" cy="1986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C6878E-EA94-0380-00AA-9009783F3832}"/>
              </a:ext>
            </a:extLst>
          </p:cNvPr>
          <p:cNvSpPr txBox="1"/>
          <p:nvPr/>
        </p:nvSpPr>
        <p:spPr>
          <a:xfrm>
            <a:off x="6087779" y="2330677"/>
            <a:ext cx="25186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유니코드 한글 번호</a:t>
            </a:r>
            <a:r>
              <a:rPr lang="en-US" altLang="ko-KR" dirty="0"/>
              <a:t>&gt;</a:t>
            </a:r>
          </a:p>
          <a:p>
            <a:r>
              <a:rPr lang="ko-KR" altLang="en-US" dirty="0"/>
              <a:t>가 </a:t>
            </a:r>
            <a:r>
              <a:rPr lang="en-US" altLang="ko-KR" dirty="0"/>
              <a:t>AC00</a:t>
            </a:r>
            <a:r>
              <a:rPr lang="ko-KR" altLang="en-US" dirty="0"/>
              <a:t> </a:t>
            </a:r>
            <a:r>
              <a:rPr lang="en-US" altLang="ko-KR" dirty="0"/>
              <a:t>(44032)</a:t>
            </a:r>
          </a:p>
          <a:p>
            <a:r>
              <a:rPr lang="ko-KR" altLang="en-US" dirty="0"/>
              <a:t>각 </a:t>
            </a:r>
            <a:r>
              <a:rPr lang="en-US" altLang="ko-KR" dirty="0"/>
              <a:t>AC01 (44033)</a:t>
            </a:r>
          </a:p>
          <a:p>
            <a:r>
              <a:rPr lang="en-US" altLang="ko-KR" dirty="0"/>
              <a:t>       :</a:t>
            </a:r>
          </a:p>
          <a:p>
            <a:r>
              <a:rPr lang="ko-KR" altLang="en-US" dirty="0" err="1"/>
              <a:t>힢</a:t>
            </a:r>
            <a:r>
              <a:rPr lang="ko-KR" altLang="en-US" dirty="0"/>
              <a:t> </a:t>
            </a:r>
            <a:r>
              <a:rPr lang="en-US" altLang="ko-KR" dirty="0"/>
              <a:t>D7A2 (55202)</a:t>
            </a:r>
          </a:p>
          <a:p>
            <a:r>
              <a:rPr lang="ko-KR" altLang="en-US" dirty="0" err="1"/>
              <a:t>힣</a:t>
            </a:r>
            <a:r>
              <a:rPr lang="ko-KR" altLang="en-US" dirty="0"/>
              <a:t> </a:t>
            </a:r>
            <a:r>
              <a:rPr lang="en-US" altLang="ko-KR" dirty="0"/>
              <a:t>D7A3 (55203)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1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+mn-lt"/>
              </a:rPr>
              <a:t>유니코드 한글 </a:t>
            </a:r>
            <a:r>
              <a:rPr lang="en-US" altLang="ko-KR" dirty="0"/>
              <a:t>11,172</a:t>
            </a:r>
            <a:r>
              <a:rPr lang="ko-KR" altLang="en-US" dirty="0"/>
              <a:t>자</a:t>
            </a:r>
            <a:r>
              <a:rPr lang="ko-KR" altLang="en-US" dirty="0">
                <a:latin typeface="+mn-lt"/>
              </a:rPr>
              <a:t> </a:t>
            </a:r>
            <a:r>
              <a:rPr lang="ko-KR" altLang="en-US">
                <a:latin typeface="+mn-lt"/>
              </a:rPr>
              <a:t>문자 번호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(p.30)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737" y="6302582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[</a:t>
            </a:r>
            <a:r>
              <a:rPr lang="ko-KR" altLang="en-US" dirty="0"/>
              <a:t>유니코드 한글 문자표</a:t>
            </a:r>
            <a:r>
              <a:rPr lang="en-US" altLang="ko-KR" dirty="0"/>
              <a:t>]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4290939"/>
            <a:ext cx="3968452" cy="2018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C6878E-EA94-0380-00AA-9009783F3832}"/>
              </a:ext>
            </a:extLst>
          </p:cNvPr>
          <p:cNvSpPr txBox="1"/>
          <p:nvPr/>
        </p:nvSpPr>
        <p:spPr>
          <a:xfrm>
            <a:off x="1761937" y="1906348"/>
            <a:ext cx="2643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 AC00</a:t>
            </a:r>
            <a:r>
              <a:rPr lang="ko-KR" altLang="en-US" dirty="0"/>
              <a:t> </a:t>
            </a:r>
            <a:r>
              <a:rPr lang="en-US" altLang="ko-KR" dirty="0"/>
              <a:t>(44032)</a:t>
            </a:r>
          </a:p>
          <a:p>
            <a:r>
              <a:rPr lang="ko-KR" altLang="en-US" dirty="0"/>
              <a:t>각</a:t>
            </a:r>
            <a:r>
              <a:rPr lang="en-US" altLang="ko-KR" dirty="0"/>
              <a:t> AC01 (44033)</a:t>
            </a:r>
          </a:p>
          <a:p>
            <a:r>
              <a:rPr lang="ko-KR" altLang="en-US" dirty="0" err="1"/>
              <a:t>갂</a:t>
            </a:r>
            <a:r>
              <a:rPr lang="en-US" altLang="ko-KR" dirty="0"/>
              <a:t> AC02 (44034)</a:t>
            </a:r>
          </a:p>
          <a:p>
            <a:r>
              <a:rPr lang="ko-KR" altLang="en-US" dirty="0" err="1"/>
              <a:t>갃</a:t>
            </a:r>
            <a:r>
              <a:rPr lang="en-US" altLang="ko-KR" dirty="0"/>
              <a:t> AC03</a:t>
            </a:r>
            <a:r>
              <a:rPr lang="ko-KR" altLang="en-US" dirty="0"/>
              <a:t> </a:t>
            </a:r>
            <a:r>
              <a:rPr lang="en-US" altLang="ko-KR" dirty="0"/>
              <a:t>(44035)</a:t>
            </a:r>
          </a:p>
          <a:p>
            <a:r>
              <a:rPr lang="ko-KR" altLang="en-US" dirty="0"/>
              <a:t>간</a:t>
            </a:r>
            <a:r>
              <a:rPr lang="en-US" altLang="ko-KR" dirty="0"/>
              <a:t> AC04</a:t>
            </a:r>
            <a:r>
              <a:rPr lang="ko-KR" altLang="en-US" dirty="0"/>
              <a:t> </a:t>
            </a:r>
            <a:r>
              <a:rPr lang="en-US" altLang="ko-KR" dirty="0"/>
              <a:t>(44036)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8F6E4-9FBE-34FA-93D9-098F2D4890A1}"/>
              </a:ext>
            </a:extLst>
          </p:cNvPr>
          <p:cNvSpPr txBox="1"/>
          <p:nvPr/>
        </p:nvSpPr>
        <p:spPr>
          <a:xfrm>
            <a:off x="1761937" y="4258497"/>
            <a:ext cx="2643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힟</a:t>
            </a:r>
            <a:r>
              <a:rPr lang="en-US" altLang="ko-KR" dirty="0"/>
              <a:t> D79F</a:t>
            </a:r>
            <a:r>
              <a:rPr lang="ko-KR" altLang="en-US" dirty="0"/>
              <a:t> </a:t>
            </a:r>
            <a:r>
              <a:rPr lang="en-US" altLang="ko-KR" dirty="0"/>
              <a:t>(55199)</a:t>
            </a:r>
          </a:p>
          <a:p>
            <a:r>
              <a:rPr lang="ko-KR" altLang="en-US" dirty="0" err="1"/>
              <a:t>힠</a:t>
            </a:r>
            <a:r>
              <a:rPr lang="en-US" altLang="ko-KR" dirty="0"/>
              <a:t> D7A0</a:t>
            </a:r>
            <a:r>
              <a:rPr lang="ko-KR" altLang="en-US" dirty="0"/>
              <a:t> </a:t>
            </a:r>
            <a:r>
              <a:rPr lang="en-US" altLang="ko-KR" dirty="0"/>
              <a:t>(55200)</a:t>
            </a:r>
          </a:p>
          <a:p>
            <a:r>
              <a:rPr lang="ko-KR" altLang="en-US" dirty="0" err="1"/>
              <a:t>힡</a:t>
            </a:r>
            <a:r>
              <a:rPr lang="ko-KR" altLang="en-US" dirty="0"/>
              <a:t> </a:t>
            </a:r>
            <a:r>
              <a:rPr lang="en-US" altLang="ko-KR" dirty="0"/>
              <a:t>D7A1 (55201)</a:t>
            </a:r>
          </a:p>
          <a:p>
            <a:r>
              <a:rPr lang="ko-KR" altLang="en-US" dirty="0" err="1"/>
              <a:t>힢</a:t>
            </a:r>
            <a:r>
              <a:rPr lang="ko-KR" altLang="en-US" dirty="0"/>
              <a:t> </a:t>
            </a:r>
            <a:r>
              <a:rPr lang="en-US" altLang="ko-KR" dirty="0"/>
              <a:t>D7A2 (55202)</a:t>
            </a:r>
          </a:p>
          <a:p>
            <a:r>
              <a:rPr lang="ko-KR" altLang="en-US" dirty="0" err="1"/>
              <a:t>힣</a:t>
            </a:r>
            <a:r>
              <a:rPr lang="ko-KR" altLang="en-US" dirty="0"/>
              <a:t> </a:t>
            </a:r>
            <a:r>
              <a:rPr lang="en-US" altLang="ko-KR" dirty="0"/>
              <a:t>D7A3 (55203)</a:t>
            </a:r>
            <a:endParaRPr lang="ko-KR" altLang="en-US" dirty="0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DFB7DF9-C894-0784-04A3-5FA36FAF9891}"/>
              </a:ext>
            </a:extLst>
          </p:cNvPr>
          <p:cNvSpPr/>
          <p:nvPr/>
        </p:nvSpPr>
        <p:spPr>
          <a:xfrm>
            <a:off x="2557929" y="3430494"/>
            <a:ext cx="191247" cy="764988"/>
          </a:xfrm>
          <a:custGeom>
            <a:avLst/>
            <a:gdLst>
              <a:gd name="connsiteX0" fmla="*/ 155389 w 191247"/>
              <a:gd name="connsiteY0" fmla="*/ 0 h 764988"/>
              <a:gd name="connsiteX1" fmla="*/ 119530 w 191247"/>
              <a:gd name="connsiteY1" fmla="*/ 17930 h 764988"/>
              <a:gd name="connsiteX2" fmla="*/ 53789 w 191247"/>
              <a:gd name="connsiteY2" fmla="*/ 59765 h 764988"/>
              <a:gd name="connsiteX3" fmla="*/ 41836 w 191247"/>
              <a:gd name="connsiteY3" fmla="*/ 77694 h 764988"/>
              <a:gd name="connsiteX4" fmla="*/ 17930 w 191247"/>
              <a:gd name="connsiteY4" fmla="*/ 101600 h 764988"/>
              <a:gd name="connsiteX5" fmla="*/ 11953 w 191247"/>
              <a:gd name="connsiteY5" fmla="*/ 125506 h 764988"/>
              <a:gd name="connsiteX6" fmla="*/ 0 w 191247"/>
              <a:gd name="connsiteY6" fmla="*/ 155388 h 764988"/>
              <a:gd name="connsiteX7" fmla="*/ 29883 w 191247"/>
              <a:gd name="connsiteY7" fmla="*/ 262965 h 764988"/>
              <a:gd name="connsiteX8" fmla="*/ 59765 w 191247"/>
              <a:gd name="connsiteY8" fmla="*/ 316753 h 764988"/>
              <a:gd name="connsiteX9" fmla="*/ 95624 w 191247"/>
              <a:gd name="connsiteY9" fmla="*/ 346635 h 764988"/>
              <a:gd name="connsiteX10" fmla="*/ 119530 w 191247"/>
              <a:gd name="connsiteY10" fmla="*/ 394447 h 764988"/>
              <a:gd name="connsiteX11" fmla="*/ 137459 w 191247"/>
              <a:gd name="connsiteY11" fmla="*/ 406400 h 764988"/>
              <a:gd name="connsiteX12" fmla="*/ 161365 w 191247"/>
              <a:gd name="connsiteY12" fmla="*/ 448235 h 764988"/>
              <a:gd name="connsiteX13" fmla="*/ 173318 w 191247"/>
              <a:gd name="connsiteY13" fmla="*/ 478118 h 764988"/>
              <a:gd name="connsiteX14" fmla="*/ 191247 w 191247"/>
              <a:gd name="connsiteY14" fmla="*/ 537882 h 764988"/>
              <a:gd name="connsiteX15" fmla="*/ 179295 w 191247"/>
              <a:gd name="connsiteY15" fmla="*/ 621553 h 764988"/>
              <a:gd name="connsiteX16" fmla="*/ 173318 w 191247"/>
              <a:gd name="connsiteY16" fmla="*/ 639482 h 764988"/>
              <a:gd name="connsiteX17" fmla="*/ 155389 w 191247"/>
              <a:gd name="connsiteY17" fmla="*/ 657412 h 764988"/>
              <a:gd name="connsiteX18" fmla="*/ 137459 w 191247"/>
              <a:gd name="connsiteY18" fmla="*/ 669365 h 764988"/>
              <a:gd name="connsiteX19" fmla="*/ 131483 w 191247"/>
              <a:gd name="connsiteY19" fmla="*/ 687294 h 764988"/>
              <a:gd name="connsiteX20" fmla="*/ 83671 w 191247"/>
              <a:gd name="connsiteY20" fmla="*/ 723153 h 764988"/>
              <a:gd name="connsiteX21" fmla="*/ 53789 w 191247"/>
              <a:gd name="connsiteY21" fmla="*/ 759012 h 764988"/>
              <a:gd name="connsiteX22" fmla="*/ 41836 w 191247"/>
              <a:gd name="connsiteY22" fmla="*/ 764988 h 76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247" h="764988">
                <a:moveTo>
                  <a:pt x="155389" y="0"/>
                </a:moveTo>
                <a:cubicBezTo>
                  <a:pt x="143436" y="5977"/>
                  <a:pt x="130771" y="10703"/>
                  <a:pt x="119530" y="17930"/>
                </a:cubicBezTo>
                <a:cubicBezTo>
                  <a:pt x="48383" y="63667"/>
                  <a:pt x="96402" y="45559"/>
                  <a:pt x="53789" y="59765"/>
                </a:cubicBezTo>
                <a:cubicBezTo>
                  <a:pt x="49805" y="65741"/>
                  <a:pt x="46510" y="72240"/>
                  <a:pt x="41836" y="77694"/>
                </a:cubicBezTo>
                <a:cubicBezTo>
                  <a:pt x="34502" y="86250"/>
                  <a:pt x="23903" y="92044"/>
                  <a:pt x="17930" y="101600"/>
                </a:cubicBezTo>
                <a:cubicBezTo>
                  <a:pt x="13577" y="108565"/>
                  <a:pt x="14551" y="117714"/>
                  <a:pt x="11953" y="125506"/>
                </a:cubicBezTo>
                <a:cubicBezTo>
                  <a:pt x="8560" y="135683"/>
                  <a:pt x="3984" y="145427"/>
                  <a:pt x="0" y="155388"/>
                </a:cubicBezTo>
                <a:cubicBezTo>
                  <a:pt x="9961" y="191247"/>
                  <a:pt x="18599" y="227500"/>
                  <a:pt x="29883" y="262965"/>
                </a:cubicBezTo>
                <a:cubicBezTo>
                  <a:pt x="33020" y="272823"/>
                  <a:pt x="55520" y="311093"/>
                  <a:pt x="59765" y="316753"/>
                </a:cubicBezTo>
                <a:cubicBezTo>
                  <a:pt x="71268" y="332090"/>
                  <a:pt x="80441" y="336513"/>
                  <a:pt x="95624" y="346635"/>
                </a:cubicBezTo>
                <a:cubicBezTo>
                  <a:pt x="102142" y="366193"/>
                  <a:pt x="104131" y="376482"/>
                  <a:pt x="119530" y="394447"/>
                </a:cubicBezTo>
                <a:cubicBezTo>
                  <a:pt x="124204" y="399901"/>
                  <a:pt x="131483" y="402416"/>
                  <a:pt x="137459" y="406400"/>
                </a:cubicBezTo>
                <a:cubicBezTo>
                  <a:pt x="151927" y="449801"/>
                  <a:pt x="131212" y="393959"/>
                  <a:pt x="161365" y="448235"/>
                </a:cubicBezTo>
                <a:cubicBezTo>
                  <a:pt x="166575" y="457613"/>
                  <a:pt x="169551" y="468073"/>
                  <a:pt x="173318" y="478118"/>
                </a:cubicBezTo>
                <a:cubicBezTo>
                  <a:pt x="179661" y="495033"/>
                  <a:pt x="187281" y="523999"/>
                  <a:pt x="191247" y="537882"/>
                </a:cubicBezTo>
                <a:cubicBezTo>
                  <a:pt x="187263" y="565772"/>
                  <a:pt x="184191" y="593808"/>
                  <a:pt x="179295" y="621553"/>
                </a:cubicBezTo>
                <a:cubicBezTo>
                  <a:pt x="178200" y="627757"/>
                  <a:pt x="176812" y="634240"/>
                  <a:pt x="173318" y="639482"/>
                </a:cubicBezTo>
                <a:cubicBezTo>
                  <a:pt x="168630" y="646515"/>
                  <a:pt x="161882" y="652001"/>
                  <a:pt x="155389" y="657412"/>
                </a:cubicBezTo>
                <a:cubicBezTo>
                  <a:pt x="149871" y="662010"/>
                  <a:pt x="143436" y="665381"/>
                  <a:pt x="137459" y="669365"/>
                </a:cubicBezTo>
                <a:cubicBezTo>
                  <a:pt x="135467" y="675341"/>
                  <a:pt x="134977" y="682052"/>
                  <a:pt x="131483" y="687294"/>
                </a:cubicBezTo>
                <a:cubicBezTo>
                  <a:pt x="119863" y="704723"/>
                  <a:pt x="100840" y="712852"/>
                  <a:pt x="83671" y="723153"/>
                </a:cubicBezTo>
                <a:cubicBezTo>
                  <a:pt x="72618" y="739733"/>
                  <a:pt x="70221" y="745866"/>
                  <a:pt x="53789" y="759012"/>
                </a:cubicBezTo>
                <a:cubicBezTo>
                  <a:pt x="50311" y="761795"/>
                  <a:pt x="45820" y="762996"/>
                  <a:pt x="41836" y="764988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0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:: </a:t>
            </a:r>
            <a:r>
              <a:rPr lang="ko-KR" altLang="en-US" dirty="0"/>
              <a:t>바이트 저장 순서 </a:t>
            </a:r>
            <a:r>
              <a:rPr lang="en-US" altLang="ko-KR" dirty="0"/>
              <a:t>(byte</a:t>
            </a:r>
            <a:r>
              <a:rPr lang="ko-KR" altLang="en-US" dirty="0"/>
              <a:t> </a:t>
            </a:r>
            <a:r>
              <a:rPr lang="en-US" altLang="ko-KR" dirty="0"/>
              <a:t>order) ::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바이트</a:t>
            </a:r>
            <a:r>
              <a:rPr lang="en-US" altLang="ko-KR" dirty="0"/>
              <a:t>(byte)</a:t>
            </a:r>
            <a:r>
              <a:rPr lang="ko-KR" altLang="en-US" dirty="0"/>
              <a:t>란</a:t>
            </a:r>
            <a:endParaRPr lang="en-US" altLang="ko-KR" dirty="0"/>
          </a:p>
          <a:p>
            <a:pPr lvl="1"/>
            <a:r>
              <a:rPr lang="ko-KR" altLang="en-US" dirty="0"/>
              <a:t>정보의 기본 단위</a:t>
            </a:r>
            <a:endParaRPr lang="en-US" altLang="ko-KR" dirty="0"/>
          </a:p>
          <a:p>
            <a:pPr lvl="1"/>
            <a:r>
              <a:rPr lang="ko-KR" altLang="en-US" dirty="0"/>
              <a:t>한 문자를 표현할 수 있는 최소 단위로서</a:t>
            </a:r>
            <a:r>
              <a:rPr lang="en-US" altLang="ko-KR" dirty="0"/>
              <a:t>, 8</a:t>
            </a:r>
            <a:r>
              <a:rPr lang="ko-KR" altLang="en-US" dirty="0"/>
              <a:t>개의 비트로 구성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바이트 저장 순서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빅 </a:t>
            </a:r>
            <a:r>
              <a:rPr lang="ko-KR" altLang="en-US" dirty="0" err="1"/>
              <a:t>엔디언</a:t>
            </a:r>
            <a:r>
              <a:rPr lang="en-US" altLang="ko-KR" dirty="0"/>
              <a:t>(big endian)</a:t>
            </a:r>
          </a:p>
          <a:p>
            <a:pPr lvl="1"/>
            <a:r>
              <a:rPr lang="ko-KR" altLang="en-US" dirty="0"/>
              <a:t>리틀 </a:t>
            </a:r>
            <a:r>
              <a:rPr lang="ko-KR" altLang="en-US" dirty="0" err="1"/>
              <a:t>엔디언</a:t>
            </a:r>
            <a:r>
              <a:rPr lang="en-US" altLang="ko-KR" dirty="0"/>
              <a:t>(little endian)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CD57A-C865-43E1-9F18-D6E2F6890C52}"/>
              </a:ext>
            </a:extLst>
          </p:cNvPr>
          <p:cNvSpPr txBox="1"/>
          <p:nvPr/>
        </p:nvSpPr>
        <p:spPr>
          <a:xfrm>
            <a:off x="889233" y="3799907"/>
            <a:ext cx="7009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컴퓨터가 저장하는 데이터는 보통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(32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구성되는데</a:t>
            </a:r>
            <a:endParaRPr lang="en-US" altLang="ko-KR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바이트를 메모리에 순서대로 저장하는 방식은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CPU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의해 결정되며</a:t>
            </a:r>
            <a:endParaRPr lang="en-US" altLang="ko-KR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다음과 같이 두 가지 방식이 있음</a:t>
            </a:r>
            <a:endParaRPr 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67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:: </a:t>
            </a:r>
            <a:r>
              <a:rPr lang="ko-KR" altLang="en-US" dirty="0"/>
              <a:t>바이트 저장 순서 </a:t>
            </a:r>
            <a:r>
              <a:rPr lang="en-US" altLang="ko-KR" dirty="0"/>
              <a:t>(byte</a:t>
            </a:r>
            <a:r>
              <a:rPr lang="ko-KR" altLang="en-US" dirty="0"/>
              <a:t> </a:t>
            </a:r>
            <a:r>
              <a:rPr lang="en-US" altLang="ko-KR" dirty="0"/>
              <a:t>order) ::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빅 </a:t>
            </a:r>
            <a:r>
              <a:rPr lang="ko-KR" altLang="en-US" dirty="0" err="1"/>
              <a:t>엔디언</a:t>
            </a:r>
            <a:endParaRPr lang="en-US" altLang="ko-KR" dirty="0"/>
          </a:p>
          <a:p>
            <a:pPr lvl="1"/>
            <a:r>
              <a:rPr lang="ko-KR" altLang="en-US" dirty="0"/>
              <a:t>메모리의 앞쪽</a:t>
            </a:r>
            <a:r>
              <a:rPr lang="en-US" altLang="ko-KR" dirty="0"/>
              <a:t>(</a:t>
            </a:r>
            <a:r>
              <a:rPr lang="ko-KR" altLang="en-US" dirty="0"/>
              <a:t>낮은 주소</a:t>
            </a:r>
            <a:r>
              <a:rPr lang="en-US" altLang="ko-KR" dirty="0"/>
              <a:t>)</a:t>
            </a:r>
            <a:r>
              <a:rPr lang="ko-KR" altLang="en-US" dirty="0"/>
              <a:t>에 큰 단위 바이트를 저장하는 방식</a:t>
            </a:r>
            <a:endParaRPr lang="en-US" altLang="ko-KR" dirty="0"/>
          </a:p>
          <a:p>
            <a:pPr lvl="1"/>
            <a:r>
              <a:rPr lang="ko-KR" altLang="en-US" dirty="0"/>
              <a:t>대표적인 </a:t>
            </a:r>
            <a:r>
              <a:rPr lang="en-US" altLang="ko-KR" dirty="0"/>
              <a:t>CPU: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en-US" altLang="ko-KR" dirty="0">
                <a:hlinkClick r:id="rId2"/>
              </a:rPr>
              <a:t>SPARC</a:t>
            </a:r>
            <a:r>
              <a:rPr lang="en-US" altLang="ko-KR" dirty="0"/>
              <a:t>, Motorola</a:t>
            </a:r>
          </a:p>
          <a:p>
            <a:endParaRPr lang="en-US" altLang="ko-KR" dirty="0"/>
          </a:p>
          <a:p>
            <a:r>
              <a:rPr lang="ko-KR" altLang="en-US" dirty="0"/>
              <a:t>리틀 </a:t>
            </a:r>
            <a:r>
              <a:rPr lang="ko-KR" altLang="en-US" dirty="0" err="1"/>
              <a:t>엔디언</a:t>
            </a:r>
            <a:endParaRPr lang="en-US" altLang="ko-KR" dirty="0"/>
          </a:p>
          <a:p>
            <a:pPr lvl="1"/>
            <a:r>
              <a:rPr lang="ko-KR" altLang="en-US" dirty="0"/>
              <a:t>메모리의 앞쪽</a:t>
            </a:r>
            <a:r>
              <a:rPr lang="en-US" altLang="ko-KR" dirty="0"/>
              <a:t>(</a:t>
            </a:r>
            <a:r>
              <a:rPr lang="ko-KR" altLang="en-US" dirty="0"/>
              <a:t>낮은 주소</a:t>
            </a:r>
            <a:r>
              <a:rPr lang="en-US" altLang="ko-KR" dirty="0"/>
              <a:t>)</a:t>
            </a:r>
            <a:r>
              <a:rPr lang="ko-KR" altLang="en-US" dirty="0"/>
              <a:t>에 작은 단위 바이트를 저장하는 방식</a:t>
            </a:r>
            <a:endParaRPr lang="en-US" altLang="ko-KR" dirty="0"/>
          </a:p>
          <a:p>
            <a:pPr lvl="1"/>
            <a:r>
              <a:rPr lang="ko-KR" altLang="en-US" dirty="0"/>
              <a:t>대표적인 </a:t>
            </a:r>
            <a:r>
              <a:rPr lang="en-US" altLang="ko-KR" dirty="0"/>
              <a:t>CPU: Intel</a:t>
            </a:r>
            <a:r>
              <a:rPr lang="ko-KR" altLang="en-US" dirty="0"/>
              <a:t> </a:t>
            </a:r>
            <a:r>
              <a:rPr lang="en-US" altLang="ko-KR" dirty="0"/>
              <a:t>x86, AMD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E4F79-BFF0-4C7E-8F2F-1C37F2A652AA}"/>
              </a:ext>
            </a:extLst>
          </p:cNvPr>
          <p:cNvSpPr txBox="1"/>
          <p:nvPr/>
        </p:nvSpPr>
        <p:spPr>
          <a:xfrm>
            <a:off x="2286000" y="1358764"/>
            <a:ext cx="403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☞ 사람이 숫자를 기록하는 방식과 동일</a:t>
            </a:r>
            <a:endParaRPr lang="en-US" sz="2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79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:: </a:t>
            </a:r>
            <a:r>
              <a:rPr lang="ko-KR" altLang="en-US" dirty="0"/>
              <a:t>바이트 저장 순서 </a:t>
            </a:r>
            <a:r>
              <a:rPr lang="en-US" altLang="ko-KR" dirty="0"/>
              <a:t>(byte</a:t>
            </a:r>
            <a:r>
              <a:rPr lang="ko-KR" altLang="en-US" dirty="0"/>
              <a:t> </a:t>
            </a:r>
            <a:r>
              <a:rPr lang="en-US" altLang="ko-KR" dirty="0"/>
              <a:t>order) ::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en-US" altLang="ko-KR" dirty="0">
                <a:latin typeface="Consolas" panose="020B0609020204030204" pitchFamily="49" charset="0"/>
              </a:rPr>
              <a:t>0x12345678</a:t>
            </a:r>
            <a:r>
              <a:rPr lang="en-US" altLang="ko-KR" dirty="0"/>
              <a:t> </a:t>
            </a:r>
            <a:r>
              <a:rPr lang="ko-KR" altLang="en-US" dirty="0"/>
              <a:t>이 메모리에 저장된 형태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D8ED8-CFF5-41BA-BB31-A0387B96209F}"/>
              </a:ext>
            </a:extLst>
          </p:cNvPr>
          <p:cNvSpPr txBox="1"/>
          <p:nvPr/>
        </p:nvSpPr>
        <p:spPr>
          <a:xfrm>
            <a:off x="3349550" y="1866984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0x12345678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A00F2-CD1E-495A-8EBE-D907FA7F66C8}"/>
              </a:ext>
            </a:extLst>
          </p:cNvPr>
          <p:cNvSpPr txBox="1"/>
          <p:nvPr/>
        </p:nvSpPr>
        <p:spPr>
          <a:xfrm>
            <a:off x="1236328" y="291523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0x12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C2AE9-6D39-47A4-A797-B5C13A026F3A}"/>
              </a:ext>
            </a:extLst>
          </p:cNvPr>
          <p:cNvSpPr txBox="1"/>
          <p:nvPr/>
        </p:nvSpPr>
        <p:spPr>
          <a:xfrm>
            <a:off x="3097189" y="291523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0x34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3AE8F-D4A0-4456-8A91-7AA81AD13838}"/>
              </a:ext>
            </a:extLst>
          </p:cNvPr>
          <p:cNvSpPr txBox="1"/>
          <p:nvPr/>
        </p:nvSpPr>
        <p:spPr>
          <a:xfrm>
            <a:off x="4958050" y="291523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0x56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CDF40-0D20-4E97-B384-1288CF6C6F60}"/>
              </a:ext>
            </a:extLst>
          </p:cNvPr>
          <p:cNvSpPr txBox="1"/>
          <p:nvPr/>
        </p:nvSpPr>
        <p:spPr>
          <a:xfrm>
            <a:off x="6818912" y="291523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0x78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FD6D00-3EB8-4051-92AC-E7FA8D1B9FED}"/>
              </a:ext>
            </a:extLst>
          </p:cNvPr>
          <p:cNvCxnSpPr>
            <a:cxnSpLocks/>
          </p:cNvCxnSpPr>
          <p:nvPr/>
        </p:nvCxnSpPr>
        <p:spPr>
          <a:xfrm flipH="1">
            <a:off x="2325087" y="2420659"/>
            <a:ext cx="1745225" cy="539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6BF837-274A-4469-A47D-C83D64AFEB40}"/>
              </a:ext>
            </a:extLst>
          </p:cNvPr>
          <p:cNvCxnSpPr>
            <a:cxnSpLocks/>
          </p:cNvCxnSpPr>
          <p:nvPr/>
        </p:nvCxnSpPr>
        <p:spPr>
          <a:xfrm flipH="1">
            <a:off x="3863086" y="2420659"/>
            <a:ext cx="659778" cy="49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263458-4D85-4F98-9F71-6FF88E38748E}"/>
              </a:ext>
            </a:extLst>
          </p:cNvPr>
          <p:cNvCxnSpPr>
            <a:cxnSpLocks/>
          </p:cNvCxnSpPr>
          <p:nvPr/>
        </p:nvCxnSpPr>
        <p:spPr>
          <a:xfrm>
            <a:off x="5022325" y="2420659"/>
            <a:ext cx="659778" cy="49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484D16-32EE-486D-8105-75392EBA2196}"/>
              </a:ext>
            </a:extLst>
          </p:cNvPr>
          <p:cNvCxnSpPr>
            <a:cxnSpLocks/>
          </p:cNvCxnSpPr>
          <p:nvPr/>
        </p:nvCxnSpPr>
        <p:spPr>
          <a:xfrm>
            <a:off x="5551573" y="2420659"/>
            <a:ext cx="1745225" cy="539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E407B55-72CA-4AEF-9C5C-F80F23FD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36" y="3842492"/>
            <a:ext cx="2617839" cy="2434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B611D-858E-4FAB-8435-FB0E697B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265" y="3842492"/>
            <a:ext cx="2617839" cy="24343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F15867-838B-452D-A622-A937DB6137A3}"/>
              </a:ext>
            </a:extLst>
          </p:cNvPr>
          <p:cNvSpPr txBox="1"/>
          <p:nvPr/>
        </p:nvSpPr>
        <p:spPr>
          <a:xfrm>
            <a:off x="2127277" y="633309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ko-KR" altLang="en-US" dirty="0"/>
              <a:t>빅 </a:t>
            </a:r>
            <a:r>
              <a:rPr lang="ko-KR" altLang="en-US" dirty="0" err="1"/>
              <a:t>엔디언</a:t>
            </a:r>
            <a:r>
              <a:rPr lang="en-US" altLang="ko-KR" dirty="0"/>
              <a:t>&gt;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B205C2-BCAB-4CE0-B8E2-9BC12180EC45}"/>
              </a:ext>
            </a:extLst>
          </p:cNvPr>
          <p:cNvSpPr txBox="1"/>
          <p:nvPr/>
        </p:nvSpPr>
        <p:spPr>
          <a:xfrm>
            <a:off x="5551990" y="633309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ko-KR" altLang="en-US" dirty="0"/>
              <a:t>리틀 </a:t>
            </a:r>
            <a:r>
              <a:rPr lang="ko-KR" altLang="en-US" dirty="0" err="1"/>
              <a:t>엔디언</a:t>
            </a:r>
            <a:r>
              <a:rPr lang="en-US" altLang="ko-KR" dirty="0"/>
              <a:t>&gt;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2A5BB2-0DDF-4EDE-A8C3-3CF2DEC213E7}"/>
              </a:ext>
            </a:extLst>
          </p:cNvPr>
          <p:cNvCxnSpPr/>
          <p:nvPr/>
        </p:nvCxnSpPr>
        <p:spPr>
          <a:xfrm>
            <a:off x="3938954" y="2338757"/>
            <a:ext cx="3458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137530-1549-46E4-A9C0-070BA9F7FC49}"/>
              </a:ext>
            </a:extLst>
          </p:cNvPr>
          <p:cNvCxnSpPr/>
          <p:nvPr/>
        </p:nvCxnSpPr>
        <p:spPr>
          <a:xfrm>
            <a:off x="4388978" y="2338757"/>
            <a:ext cx="3458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F1809A-039D-4E7E-B99E-C78FF96F7C57}"/>
              </a:ext>
            </a:extLst>
          </p:cNvPr>
          <p:cNvCxnSpPr/>
          <p:nvPr/>
        </p:nvCxnSpPr>
        <p:spPr>
          <a:xfrm>
            <a:off x="4839002" y="2338757"/>
            <a:ext cx="3458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48ABD3-C607-4BEF-BAF9-78D56F3B57BE}"/>
              </a:ext>
            </a:extLst>
          </p:cNvPr>
          <p:cNvCxnSpPr/>
          <p:nvPr/>
        </p:nvCxnSpPr>
        <p:spPr>
          <a:xfrm>
            <a:off x="5289025" y="2338757"/>
            <a:ext cx="3458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0B882F-5760-4358-8C42-420C1BCF60BF}"/>
              </a:ext>
            </a:extLst>
          </p:cNvPr>
          <p:cNvSpPr txBox="1"/>
          <p:nvPr/>
        </p:nvSpPr>
        <p:spPr>
          <a:xfrm>
            <a:off x="6103796" y="1862888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한 자리는 </a:t>
            </a:r>
            <a:r>
              <a:rPr lang="en-US" altLang="ko-KR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비트이므로</a:t>
            </a:r>
            <a:endParaRPr lang="en-US" altLang="ko-KR" sz="1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2042FD-3DC8-415D-94C0-DD822101D5B8}"/>
              </a:ext>
            </a:extLst>
          </p:cNvPr>
          <p:cNvSpPr txBox="1"/>
          <p:nvPr/>
        </p:nvSpPr>
        <p:spPr>
          <a:xfrm>
            <a:off x="6103796" y="2178708"/>
            <a:ext cx="163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두 자리는</a:t>
            </a:r>
            <a:endParaRPr lang="en-US" altLang="ko-KR" sz="1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D8E45-6109-4ADF-850E-2C9E50E3928E}"/>
              </a:ext>
            </a:extLst>
          </p:cNvPr>
          <p:cNvSpPr txBox="1"/>
          <p:nvPr/>
        </p:nvSpPr>
        <p:spPr>
          <a:xfrm>
            <a:off x="7439767" y="2178708"/>
            <a:ext cx="278724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26EDD8-B4E9-4039-9BB7-7457326464DD}"/>
              </a:ext>
            </a:extLst>
          </p:cNvPr>
          <p:cNvSpPr txBox="1"/>
          <p:nvPr/>
        </p:nvSpPr>
        <p:spPr>
          <a:xfrm>
            <a:off x="7662806" y="2178708"/>
            <a:ext cx="65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</a:t>
            </a:r>
            <a:endParaRPr lang="en-US" altLang="ko-KR" sz="1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3F0FA8-A363-452C-871F-7869E92D0596}"/>
              </a:ext>
            </a:extLst>
          </p:cNvPr>
          <p:cNvSpPr txBox="1"/>
          <p:nvPr/>
        </p:nvSpPr>
        <p:spPr>
          <a:xfrm>
            <a:off x="1390960" y="3418552"/>
            <a:ext cx="121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큰 단위 바이트</a:t>
            </a:r>
            <a:endParaRPr lang="en-US" altLang="ko-KR" sz="1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7522D4-E5FF-4C5C-B51A-01676BBE192A}"/>
              </a:ext>
            </a:extLst>
          </p:cNvPr>
          <p:cNvSpPr txBox="1"/>
          <p:nvPr/>
        </p:nvSpPr>
        <p:spPr>
          <a:xfrm>
            <a:off x="6895569" y="3418552"/>
            <a:ext cx="136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작은 단위 바이트</a:t>
            </a:r>
            <a:endParaRPr lang="en-US" altLang="ko-KR" sz="1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6427C3-E8BF-4016-A7FC-09A74F086A63}"/>
              </a:ext>
            </a:extLst>
          </p:cNvPr>
          <p:cNvSpPr/>
          <p:nvPr/>
        </p:nvSpPr>
        <p:spPr>
          <a:xfrm>
            <a:off x="1729836" y="2925160"/>
            <a:ext cx="539672" cy="539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BEF5FD8-4012-444D-9B9C-27B0FF868833}"/>
              </a:ext>
            </a:extLst>
          </p:cNvPr>
          <p:cNvSpPr/>
          <p:nvPr/>
        </p:nvSpPr>
        <p:spPr>
          <a:xfrm>
            <a:off x="7310621" y="2925160"/>
            <a:ext cx="539672" cy="539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4" grpId="0"/>
      <p:bldP spid="25" grpId="0"/>
      <p:bldP spid="10" grpId="0"/>
      <p:bldP spid="31" grpId="0"/>
      <p:bldP spid="32" grpId="0" animBg="1"/>
      <p:bldP spid="33" grpId="0"/>
      <p:bldP spid="34" grpId="0"/>
      <p:bldP spid="35" grpId="0"/>
      <p:bldP spid="11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 </a:t>
            </a:r>
            <a:r>
              <a:rPr lang="ko-KR" altLang="en-US" dirty="0"/>
              <a:t>디지털 정보의 연산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그림 데이터의 표현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3. </a:t>
            </a:r>
            <a:r>
              <a:rPr lang="ko-KR" altLang="en-US" dirty="0"/>
              <a:t>소리 데이터의 표현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동영상 데이터의 표현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4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7207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2.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그림 데이터의 표현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1656177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컴퓨터 시스템에서 처리하는 그림 데이터의 표현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9632" y="1824139"/>
            <a:ext cx="2784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84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픽셀</a:t>
            </a:r>
            <a:r>
              <a:rPr lang="en-US" altLang="ko-KR" dirty="0"/>
              <a:t>(pixel) = </a:t>
            </a:r>
            <a:r>
              <a:rPr lang="ko-KR" altLang="en-US" dirty="0" err="1"/>
              <a:t>화소</a:t>
            </a:r>
            <a:r>
              <a:rPr lang="en-US" altLang="ko-KR" dirty="0"/>
              <a:t>(</a:t>
            </a:r>
            <a:r>
              <a:rPr lang="ko-KR" altLang="en-US" b="0" dirty="0"/>
              <a:t>畫素</a:t>
            </a:r>
            <a:r>
              <a:rPr lang="en-US" altLang="ko-KR" b="0" dirty="0"/>
              <a:t>)</a:t>
            </a:r>
            <a:endParaRPr lang="ko-KR" altLang="en-US" b="0" dirty="0"/>
          </a:p>
          <a:p>
            <a:pPr lvl="1"/>
            <a:r>
              <a:rPr lang="en-US" altLang="ko-KR" dirty="0"/>
              <a:t>Picture Element</a:t>
            </a:r>
            <a:r>
              <a:rPr lang="ko-KR" altLang="en-US" dirty="0"/>
              <a:t>의 합성어</a:t>
            </a:r>
            <a:endParaRPr lang="en-US" altLang="ko-KR" dirty="0"/>
          </a:p>
          <a:p>
            <a:pPr lvl="1"/>
            <a:r>
              <a:rPr lang="ko-KR" altLang="en-US" dirty="0"/>
              <a:t>그림이나 화면을 구성하는 기본 단위</a:t>
            </a:r>
            <a:endParaRPr lang="en-US" altLang="ko-KR" dirty="0"/>
          </a:p>
          <a:p>
            <a:pPr lvl="1"/>
            <a:r>
              <a:rPr lang="ko-KR" altLang="en-US" dirty="0"/>
              <a:t>색상 정보를 가지는 최소 단위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☞ 하나의 픽셀이 동시에 여러 색상을 표현할 수 없다는 것을 의미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E1C5-CEEB-453D-826D-2A24480612C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67" y="3849428"/>
            <a:ext cx="1493667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I </a:t>
            </a:r>
            <a:r>
              <a:rPr lang="ko-KR" altLang="en-US"/>
              <a:t>정보의 표현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 </a:t>
            </a:r>
            <a:r>
              <a:rPr lang="ko-KR" altLang="en-US" dirty="0"/>
              <a:t>수의 체계</a:t>
            </a:r>
            <a:endParaRPr lang="en-US" altLang="ko-KR" dirty="0"/>
          </a:p>
          <a:p>
            <a:r>
              <a:rPr lang="en-US" altLang="ko-KR" dirty="0"/>
              <a:t>2 </a:t>
            </a:r>
            <a:r>
              <a:rPr lang="ko-KR" altLang="en-US" dirty="0"/>
              <a:t>디지털 정보의 연산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디지털 정보의 표현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0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해상도</a:t>
            </a:r>
            <a:r>
              <a:rPr lang="en-US" altLang="ko-KR" dirty="0"/>
              <a:t>(resolution)</a:t>
            </a:r>
          </a:p>
          <a:p>
            <a:pPr lvl="1"/>
            <a:r>
              <a:rPr lang="en-US" altLang="ko-KR" dirty="0"/>
              <a:t>1</a:t>
            </a:r>
            <a:r>
              <a:rPr lang="ko-KR" altLang="en-US" dirty="0"/>
              <a:t>인치당 픽셀 수 </a:t>
            </a:r>
            <a:r>
              <a:rPr lang="en-US" altLang="ko-KR" dirty="0"/>
              <a:t>(</a:t>
            </a:r>
            <a:r>
              <a:rPr lang="ko-KR" altLang="en-US" dirty="0"/>
              <a:t>또는 전체의 픽셀 수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그림이나 화면이 표현할 수 있는 정보량을 결정</a:t>
            </a:r>
            <a:endParaRPr lang="en-US" altLang="ko-KR" dirty="0"/>
          </a:p>
          <a:p>
            <a:pPr lvl="1"/>
            <a:r>
              <a:rPr lang="ko-KR" altLang="en-US" dirty="0"/>
              <a:t>해상도가 높을수록 더 정밀</a:t>
            </a:r>
            <a:r>
              <a:rPr lang="en-US" altLang="ko-KR" dirty="0"/>
              <a:t>(</a:t>
            </a:r>
            <a:r>
              <a:rPr lang="ko-KR" altLang="en-US" dirty="0"/>
              <a:t>섬세</a:t>
            </a:r>
            <a:r>
              <a:rPr lang="en-US" altLang="ko-KR" dirty="0"/>
              <a:t>)</a:t>
            </a:r>
            <a:r>
              <a:rPr lang="ko-KR" altLang="en-US" dirty="0"/>
              <a:t>한 그림의 표현 가능</a:t>
            </a:r>
            <a:endParaRPr lang="en-US" altLang="ko-KR" dirty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/>
        </p:nvGraphicFramePr>
        <p:xfrm>
          <a:off x="2067093" y="3505363"/>
          <a:ext cx="2216875" cy="238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996640" imgH="3225240" progId="Photoshop.Image.13">
                  <p:embed/>
                </p:oleObj>
              </mc:Choice>
              <mc:Fallback>
                <p:oleObj name="Image" r:id="rId2" imgW="2996640" imgH="3225240" progId="Photoshop.Image.13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7093" y="3505363"/>
                        <a:ext cx="2216875" cy="2385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4859338" y="3429000"/>
          <a:ext cx="2212848" cy="238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996640" imgH="3225240" progId="Photoshop.Image.13">
                  <p:embed/>
                </p:oleObj>
              </mc:Choice>
              <mc:Fallback>
                <p:oleObj name="Image" r:id="rId4" imgW="2996640" imgH="3225240" progId="Photoshop.Image.13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9338" y="3429000"/>
                        <a:ext cx="2212848" cy="238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2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그림 정보의 표현 방식 </a:t>
            </a:r>
            <a:r>
              <a:rPr lang="en-US" altLang="ko-KR" dirty="0"/>
              <a:t>2</a:t>
            </a:r>
            <a:r>
              <a:rPr lang="ko-KR" altLang="en-US" dirty="0"/>
              <a:t>가지</a:t>
            </a:r>
            <a:endParaRPr lang="en-US" altLang="ko-KR" dirty="0"/>
          </a:p>
          <a:p>
            <a:pPr lvl="1"/>
            <a:r>
              <a:rPr lang="ko-KR" altLang="en-US" dirty="0" err="1"/>
              <a:t>래스터</a:t>
            </a:r>
            <a:r>
              <a:rPr lang="ko-KR" altLang="en-US" dirty="0"/>
              <a:t> 방식 </a:t>
            </a:r>
            <a:r>
              <a:rPr lang="en-US" altLang="ko-KR" dirty="0"/>
              <a:t>(= </a:t>
            </a:r>
            <a:r>
              <a:rPr lang="ko-KR" altLang="en-US" dirty="0"/>
              <a:t>비트맵</a:t>
            </a:r>
            <a:r>
              <a:rPr lang="en-US" altLang="ko-KR" dirty="0"/>
              <a:t> </a:t>
            </a:r>
            <a:r>
              <a:rPr lang="ko-KR" altLang="en-US" dirty="0"/>
              <a:t>방식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벡터 방식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E1C5-CEEB-453D-826D-2A24480612C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07" y="3030743"/>
            <a:ext cx="2285714" cy="31142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71" y="3030743"/>
            <a:ext cx="2285714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46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비트맵</a:t>
            </a:r>
            <a:r>
              <a:rPr lang="en-US" altLang="ko-KR" dirty="0"/>
              <a:t>(bitmap)</a:t>
            </a:r>
            <a:r>
              <a:rPr lang="ko-KR" altLang="en-US" dirty="0"/>
              <a:t> 방식</a:t>
            </a:r>
            <a:endParaRPr lang="en-US" altLang="ko-KR" dirty="0"/>
          </a:p>
          <a:p>
            <a:pPr lvl="1"/>
            <a:r>
              <a:rPr lang="ko-KR" altLang="en-US" dirty="0"/>
              <a:t>픽셀의 색상 정보로 그림을 표현하는 방식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   (</a:t>
            </a:r>
            <a:r>
              <a:rPr lang="ko-KR" altLang="en-US" dirty="0"/>
              <a:t>색상별로 번호를 정한 후 모든 픽셀의 색상 값</a:t>
            </a:r>
            <a:r>
              <a:rPr lang="en-US" altLang="ko-KR" dirty="0"/>
              <a:t>(</a:t>
            </a:r>
            <a:r>
              <a:rPr lang="ko-KR" altLang="en-US" dirty="0"/>
              <a:t>번호</a:t>
            </a:r>
            <a:r>
              <a:rPr lang="en-US" altLang="ko-KR" dirty="0"/>
              <a:t>)</a:t>
            </a:r>
            <a:r>
              <a:rPr lang="ko-KR" altLang="en-US" dirty="0"/>
              <a:t>을 저장함</a:t>
            </a:r>
            <a:r>
              <a:rPr lang="en-US" altLang="ko-KR" dirty="0"/>
              <a:t>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60485"/>
          <a:stretch/>
        </p:blipFill>
        <p:spPr bwMode="auto">
          <a:xfrm>
            <a:off x="1861043" y="2907592"/>
            <a:ext cx="1824300" cy="16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9870"/>
          <a:stretch/>
        </p:blipFill>
        <p:spPr bwMode="auto">
          <a:xfrm>
            <a:off x="5385804" y="2907592"/>
            <a:ext cx="1870562" cy="16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오른쪽 화살표 13"/>
          <p:cNvSpPr/>
          <p:nvPr/>
        </p:nvSpPr>
        <p:spPr>
          <a:xfrm>
            <a:off x="4083695" y="3412688"/>
            <a:ext cx="976609" cy="71416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0BACB-9A93-CA99-55E0-88A4E58C6C3E}"/>
              </a:ext>
            </a:extLst>
          </p:cNvPr>
          <p:cNvSpPr txBox="1"/>
          <p:nvPr/>
        </p:nvSpPr>
        <p:spPr>
          <a:xfrm>
            <a:off x="573961" y="5246021"/>
            <a:ext cx="799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개의 비트로 색상을 표현하면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최대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4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개의 색상을 표현할 수 있음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1C5B3-AE26-6254-24DF-4952C641C4C7}"/>
              </a:ext>
            </a:extLst>
          </p:cNvPr>
          <p:cNvSpPr txBox="1"/>
          <p:nvPr/>
        </p:nvSpPr>
        <p:spPr>
          <a:xfrm>
            <a:off x="584381" y="5755013"/>
            <a:ext cx="797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픽셀당 사용하는 비트 수 많을 수록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표현 가능한 색상 수도 </a:t>
            </a:r>
            <a:r>
              <a:rPr lang="ko-KR" altLang="en-US" sz="24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많아짐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40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ED01D4-C13F-4E97-B25D-3F904BAC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4597" y="3429000"/>
            <a:ext cx="4734821" cy="1716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우리가 많이 사용하는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JPG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나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PNG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파일의 경우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 픽셀의 색상을 표현하기 위해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R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ed, </a:t>
            </a:r>
            <a:r>
              <a:rPr lang="en-US" altLang="ko-KR" dirty="0">
                <a:solidFill>
                  <a:srgbClr val="00FF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G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reen, </a:t>
            </a:r>
            <a:r>
              <a:rPr lang="en-US" altLang="ko-KR" dirty="0">
                <a:solidFill>
                  <a:srgbClr val="0000FF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B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lue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색상 계열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채널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별로 구분하여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각각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비트의 색상 값으로 표현함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FE0AE-F198-4D57-A71A-1FB4D88BDFEC}"/>
              </a:ext>
            </a:extLst>
          </p:cNvPr>
          <p:cNvSpPr txBox="1"/>
          <p:nvPr/>
        </p:nvSpPr>
        <p:spPr>
          <a:xfrm>
            <a:off x="533400" y="1135822"/>
            <a:ext cx="8077200" cy="19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(Quiz)</a:t>
            </a: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 픽셀의 색을 표현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할 때 </a:t>
            </a:r>
            <a:r>
              <a:rPr lang="en-US" altLang="ko-KR" sz="2800" dirty="0">
                <a:solidFill>
                  <a:schemeClr val="accent6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비트를 사용하는 그림은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최대            가지의 색을 표현할 수 있음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951EA0-A797-40DA-9A81-A1F37227C30A}"/>
              </a:ext>
            </a:extLst>
          </p:cNvPr>
          <p:cNvSpPr/>
          <p:nvPr/>
        </p:nvSpPr>
        <p:spPr>
          <a:xfrm>
            <a:off x="2743194" y="2597896"/>
            <a:ext cx="806280" cy="46799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D40C3-86CD-4389-A645-79265EBD4194}"/>
              </a:ext>
            </a:extLst>
          </p:cNvPr>
          <p:cNvSpPr txBox="1"/>
          <p:nvPr/>
        </p:nvSpPr>
        <p:spPr>
          <a:xfrm>
            <a:off x="1424533" y="5144072"/>
            <a:ext cx="6294935" cy="130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경우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 픽셀을 표현하기 위해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8+8+8=24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비트가 사용되며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이러한 그림이 표현할 수 있는 최대 색상수는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 2</a:t>
            </a:r>
            <a:r>
              <a:rPr lang="en-US" altLang="ko-KR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 2</a:t>
            </a:r>
            <a:r>
              <a:rPr lang="en-US" altLang="ko-KR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  2</a:t>
            </a:r>
            <a:r>
              <a:rPr lang="en-US" altLang="ko-KR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24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 =  16.7M(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천육백만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11DD0E-51AD-400B-8A1A-EEA48CC42595}"/>
              </a:ext>
            </a:extLst>
          </p:cNvPr>
          <p:cNvSpPr/>
          <p:nvPr/>
        </p:nvSpPr>
        <p:spPr>
          <a:xfrm>
            <a:off x="805962" y="3313417"/>
            <a:ext cx="7532077" cy="311408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하나의 색상을 </a:t>
            </a:r>
            <a:r>
              <a:rPr lang="en-US" altLang="ko-KR" dirty="0"/>
              <a:t>RGB 3</a:t>
            </a:r>
            <a:r>
              <a:rPr lang="ko-KR" altLang="en-US" dirty="0"/>
              <a:t>가지 채널로 구분하여 표현한 예</a:t>
            </a:r>
            <a:endParaRPr lang="en-US" altLang="ko-KR" dirty="0"/>
          </a:p>
          <a:p>
            <a:pPr lvl="1"/>
            <a:r>
              <a:rPr lang="ko-KR" altLang="en-US" dirty="0"/>
              <a:t>빨간색 </a:t>
            </a:r>
            <a:r>
              <a:rPr lang="en-US" altLang="ko-K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r>
              <a:rPr lang="en-US" altLang="ko-KR" dirty="0"/>
              <a:t>Red:</a:t>
            </a:r>
          </a:p>
          <a:p>
            <a:pPr lvl="2"/>
            <a:r>
              <a:rPr lang="en-US" altLang="ko-KR" dirty="0"/>
              <a:t>Green:</a:t>
            </a:r>
          </a:p>
          <a:p>
            <a:pPr lvl="2"/>
            <a:r>
              <a:rPr lang="en-US" altLang="ko-KR" dirty="0"/>
              <a:t>Blue:</a:t>
            </a:r>
          </a:p>
          <a:p>
            <a:pPr lvl="1"/>
            <a:r>
              <a:rPr lang="ko-KR" altLang="en-US" dirty="0"/>
              <a:t>노란색 </a:t>
            </a:r>
            <a:r>
              <a:rPr lang="en-US" altLang="ko-K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altLang="ko-KR" dirty="0"/>
          </a:p>
          <a:p>
            <a:pPr lvl="2"/>
            <a:r>
              <a:rPr lang="en-US" altLang="ko-KR" dirty="0"/>
              <a:t>Red:</a:t>
            </a:r>
          </a:p>
          <a:p>
            <a:pPr lvl="2"/>
            <a:r>
              <a:rPr lang="en-US" altLang="ko-KR" dirty="0"/>
              <a:t>Green:</a:t>
            </a:r>
          </a:p>
          <a:p>
            <a:pPr lvl="2"/>
            <a:r>
              <a:rPr lang="en-US" altLang="ko-KR" dirty="0"/>
              <a:t>Blue:</a:t>
            </a:r>
            <a:endParaRPr lang="ko-KR" altLang="en-US" dirty="0"/>
          </a:p>
          <a:p>
            <a:pPr lvl="1"/>
            <a:r>
              <a:rPr lang="ko-KR" altLang="en-US" dirty="0"/>
              <a:t>흰색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endParaRPr lang="en-US" altLang="ko-KR" dirty="0"/>
          </a:p>
          <a:p>
            <a:pPr lvl="2"/>
            <a:r>
              <a:rPr lang="en-US" altLang="ko-KR" dirty="0"/>
              <a:t>Red:</a:t>
            </a:r>
          </a:p>
          <a:p>
            <a:pPr lvl="2"/>
            <a:r>
              <a:rPr lang="en-US" altLang="ko-KR" dirty="0"/>
              <a:t>Green:</a:t>
            </a:r>
          </a:p>
          <a:p>
            <a:pPr lvl="2"/>
            <a:r>
              <a:rPr lang="en-US" altLang="ko-KR" dirty="0"/>
              <a:t>Blue: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16854" y="210706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4235" y="210706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2968" y="210706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6854" y="244431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4235" y="244431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2968" y="244431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6854" y="278747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4235" y="278747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2968" y="278747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6854" y="349177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4235" y="349177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2968" y="349177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6854" y="382902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4235" y="382902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2968" y="3829022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6854" y="4172187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4235" y="417218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2968" y="4172187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6854" y="4906875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4235" y="490687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92968" y="490687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6854" y="524412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4235" y="524412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2968" y="524412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16854" y="558729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4235" y="558729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2968" y="558729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92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하나의 색상을 </a:t>
            </a:r>
            <a:r>
              <a:rPr lang="en-US" altLang="ko-KR" dirty="0"/>
              <a:t>RGB 3</a:t>
            </a:r>
            <a:r>
              <a:rPr lang="ko-KR" altLang="en-US" dirty="0"/>
              <a:t>가지 채널로 구분하여 표현한 예</a:t>
            </a:r>
            <a:endParaRPr lang="en-US" altLang="ko-KR" dirty="0"/>
          </a:p>
          <a:p>
            <a:pPr lvl="1"/>
            <a:r>
              <a:rPr lang="ko-KR" altLang="en-US" dirty="0"/>
              <a:t>검은색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endParaRPr lang="en-US" altLang="ko-KR" dirty="0"/>
          </a:p>
          <a:p>
            <a:pPr lvl="2"/>
            <a:r>
              <a:rPr lang="en-US" altLang="ko-KR" dirty="0"/>
              <a:t>Red:</a:t>
            </a:r>
          </a:p>
          <a:p>
            <a:pPr lvl="2"/>
            <a:r>
              <a:rPr lang="en-US" altLang="ko-KR" dirty="0"/>
              <a:t>Green:</a:t>
            </a:r>
          </a:p>
          <a:p>
            <a:pPr lvl="2"/>
            <a:r>
              <a:rPr lang="en-US" altLang="ko-KR" dirty="0"/>
              <a:t>Blue:</a:t>
            </a:r>
          </a:p>
          <a:p>
            <a:pPr lvl="1"/>
            <a:r>
              <a:rPr lang="ko-KR" altLang="en-US" dirty="0"/>
              <a:t>주황색 </a:t>
            </a:r>
            <a:r>
              <a:rPr lang="en-US" altLang="ko-KR" dirty="0">
                <a:solidFill>
                  <a:srgbClr val="FF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endParaRPr lang="en-US" altLang="ko-KR" dirty="0"/>
          </a:p>
          <a:p>
            <a:pPr lvl="2"/>
            <a:r>
              <a:rPr lang="en-US" altLang="ko-KR" dirty="0"/>
              <a:t>Red:</a:t>
            </a:r>
          </a:p>
          <a:p>
            <a:pPr lvl="2"/>
            <a:r>
              <a:rPr lang="en-US" altLang="ko-KR" dirty="0"/>
              <a:t>Green:</a:t>
            </a:r>
          </a:p>
          <a:p>
            <a:pPr lvl="2"/>
            <a:r>
              <a:rPr lang="en-US" altLang="ko-KR" dirty="0"/>
              <a:t>Blue:</a:t>
            </a:r>
            <a:endParaRPr lang="ko-KR" altLang="en-US" dirty="0"/>
          </a:p>
          <a:p>
            <a:pPr lvl="1"/>
            <a:r>
              <a:rPr lang="ko-KR" altLang="en-US" dirty="0"/>
              <a:t>회색 </a:t>
            </a:r>
            <a:r>
              <a:rPr lang="en-US" altLang="ko-KR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</a:t>
            </a:r>
            <a:endParaRPr lang="en-US" altLang="ko-KR" dirty="0"/>
          </a:p>
          <a:p>
            <a:pPr lvl="2"/>
            <a:r>
              <a:rPr lang="en-US" altLang="ko-KR" dirty="0"/>
              <a:t>Red:</a:t>
            </a:r>
          </a:p>
          <a:p>
            <a:pPr lvl="2"/>
            <a:r>
              <a:rPr lang="en-US" altLang="ko-KR" dirty="0"/>
              <a:t>Green:</a:t>
            </a:r>
          </a:p>
          <a:p>
            <a:pPr lvl="2"/>
            <a:r>
              <a:rPr lang="en-US" altLang="ko-KR" dirty="0"/>
              <a:t>Blue:</a:t>
            </a:r>
          </a:p>
          <a:p>
            <a:pPr lvl="1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16854" y="210706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4235" y="210706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2968" y="210706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6854" y="244431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4235" y="244431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2968" y="244431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6854" y="278747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4235" y="278747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2968" y="278747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6854" y="349177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255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4235" y="349177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2968" y="349177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FF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6854" y="382902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127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4235" y="382902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01111111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2968" y="3829022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7F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6854" y="4172187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4235" y="417218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2968" y="4172187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6854" y="4906875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128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4235" y="490687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92968" y="490687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80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6854" y="524412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128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4235" y="524412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2968" y="524412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80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16854" y="558729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128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(10)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4235" y="558729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10000000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en-US" sz="2000" b="1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2968" y="558729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= 80</a:t>
            </a:r>
            <a:r>
              <a:rPr lang="en-US" altLang="ko-KR" sz="2000" b="1" baseline="-25000" dirty="0">
                <a:latin typeface="굴림체" panose="020B0609000101010101" pitchFamily="49" charset="-127"/>
                <a:ea typeface="굴림체" panose="020B0609000101010101" pitchFamily="49" charset="-127"/>
              </a:rPr>
              <a:t>(16)</a:t>
            </a:r>
            <a:endParaRPr lang="ko-KR" altLang="en-US" sz="2000" b="1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6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벡터</a:t>
            </a:r>
            <a:r>
              <a:rPr lang="en-US" altLang="ko-KR" dirty="0"/>
              <a:t>(vector)</a:t>
            </a:r>
            <a:r>
              <a:rPr lang="ko-KR" altLang="en-US" dirty="0"/>
              <a:t> 방식</a:t>
            </a:r>
            <a:endParaRPr lang="en-US" altLang="ko-KR" dirty="0"/>
          </a:p>
          <a:p>
            <a:pPr lvl="1"/>
            <a:r>
              <a:rPr lang="ko-KR" altLang="en-US" dirty="0"/>
              <a:t>도형 종류</a:t>
            </a:r>
            <a:r>
              <a:rPr lang="en-US" altLang="ko-KR" dirty="0"/>
              <a:t>, </a:t>
            </a:r>
            <a:r>
              <a:rPr lang="ko-KR" altLang="en-US" dirty="0"/>
              <a:t>위치</a:t>
            </a:r>
            <a:r>
              <a:rPr lang="en-US" altLang="ko-KR" dirty="0"/>
              <a:t>, </a:t>
            </a:r>
            <a:r>
              <a:rPr lang="ko-KR" altLang="en-US" dirty="0"/>
              <a:t>선 길이 등 개체의 모양 정보로 그림을 표현하는 방식</a:t>
            </a:r>
            <a:r>
              <a:rPr lang="en-US" altLang="ko-KR" dirty="0"/>
              <a:t>, </a:t>
            </a:r>
            <a:r>
              <a:rPr lang="ko-KR" altLang="en-US" dirty="0"/>
              <a:t>즉 개체를 그리는 명령어를 저장하는 방식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5184387" cy="230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27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(p.31)</a:t>
            </a:r>
            <a:endParaRPr lang="ko-KR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/>
          <a:lstStyle/>
          <a:p>
            <a:r>
              <a:rPr lang="ko-KR" altLang="en-US" dirty="0"/>
              <a:t>비트맵 방식으로 만들어진 그림의 특징</a:t>
            </a:r>
          </a:p>
          <a:p>
            <a:pPr lvl="1"/>
            <a:r>
              <a:rPr lang="ko-KR" altLang="en-US" dirty="0"/>
              <a:t>실세계의 복잡한 형상을 표현하기에 효율적이다</a:t>
            </a:r>
            <a:endParaRPr lang="en-US" altLang="ko-KR" dirty="0"/>
          </a:p>
          <a:p>
            <a:pPr marL="1201738" lvl="2" indent="-287338">
              <a:buNone/>
            </a:pPr>
            <a:r>
              <a:rPr lang="ko-KR" altLang="en-US" dirty="0"/>
              <a:t>☞ 그림이 복잡해 지더라도 용량이 증가하지 않기 때문</a:t>
            </a:r>
            <a:endParaRPr lang="en-US" altLang="ko-KR" dirty="0"/>
          </a:p>
          <a:p>
            <a:pPr lvl="1"/>
            <a:r>
              <a:rPr lang="ko-KR" altLang="en-US" dirty="0"/>
              <a:t>그림 속 개체의 크기나 색상 변경이 어렵다</a:t>
            </a:r>
            <a:endParaRPr lang="en-US" altLang="ko-KR" dirty="0"/>
          </a:p>
          <a:p>
            <a:pPr marL="1197864" lvl="2" indent="-283464">
              <a:buNone/>
            </a:pPr>
            <a:r>
              <a:rPr lang="ko-KR" altLang="en-US" dirty="0"/>
              <a:t>☞ 개체를 이루는 모든 픽셀의 색상 정보를 변경해야 되기 때문</a:t>
            </a:r>
            <a:endParaRPr lang="en-US" altLang="ko-KR" dirty="0"/>
          </a:p>
          <a:p>
            <a:pPr lvl="1"/>
            <a:r>
              <a:rPr lang="ko-KR" altLang="en-US" dirty="0"/>
              <a:t>확대 시 계단 현상이 발생한다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47AD75C-6541-4590-97D7-F48445E1B944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6CAE9-3C54-82D7-78CE-324CA7F52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4834467"/>
            <a:ext cx="2425521" cy="161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3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/>
          <a:lstStyle/>
          <a:p>
            <a:r>
              <a:rPr lang="ko-KR" altLang="en-US" dirty="0"/>
              <a:t>벡터 방식으로 만들어진 그림의 특징</a:t>
            </a:r>
          </a:p>
          <a:p>
            <a:pPr lvl="1"/>
            <a:r>
              <a:rPr lang="ko-KR" altLang="en-US" dirty="0"/>
              <a:t>실세계의 복잡한 형상을 표현하기에 비효율적이다</a:t>
            </a:r>
            <a:endParaRPr lang="en-US" altLang="ko-KR" dirty="0"/>
          </a:p>
          <a:p>
            <a:pPr marL="1197864" lvl="2" indent="-283464">
              <a:buNone/>
            </a:pPr>
            <a:r>
              <a:rPr lang="ko-KR" altLang="en-US" dirty="0"/>
              <a:t>☞ 그림이 </a:t>
            </a:r>
            <a:r>
              <a:rPr lang="ko-KR" altLang="en-US" dirty="0" err="1"/>
              <a:t>복잡해질수록</a:t>
            </a:r>
            <a:r>
              <a:rPr lang="ko-KR" altLang="en-US" dirty="0"/>
              <a:t> 용량이 증가하기 때문</a:t>
            </a:r>
            <a:endParaRPr lang="en-US" altLang="ko-KR" dirty="0"/>
          </a:p>
          <a:p>
            <a:pPr lvl="1"/>
            <a:r>
              <a:rPr lang="ko-KR" altLang="en-US" dirty="0"/>
              <a:t>그림 속 개체의 크기나 색상 변경이 쉽다</a:t>
            </a:r>
            <a:endParaRPr lang="en-US" altLang="ko-KR" dirty="0"/>
          </a:p>
          <a:p>
            <a:pPr marL="1197864" lvl="2" indent="-283464">
              <a:buNone/>
            </a:pPr>
            <a:r>
              <a:rPr lang="ko-KR" altLang="en-US" dirty="0"/>
              <a:t>☞ 개체의 모양 정보만 변경하면 되기 때문</a:t>
            </a:r>
          </a:p>
          <a:p>
            <a:pPr lvl="1"/>
            <a:r>
              <a:rPr lang="ko-KR" altLang="en-US" dirty="0"/>
              <a:t>확대 시 계단 현상이 발생하지 않는다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47AD75C-6541-4590-97D7-F48445E1B944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87076-2C17-3938-1060-B5EA632B7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589" y="4554057"/>
            <a:ext cx="1675161" cy="19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비트맵 방식 그림 파일 형식</a:t>
            </a:r>
            <a:endParaRPr lang="en-US" altLang="ko-KR" dirty="0"/>
          </a:p>
          <a:p>
            <a:pPr lvl="1"/>
            <a:r>
              <a:rPr lang="ko-KR" altLang="en-US" dirty="0" err="1"/>
              <a:t>비압축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altLang="ko-KR" dirty="0"/>
              <a:t>RAW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디지털카메라로 생성한 것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en-US" altLang="ko-KR" dirty="0"/>
              <a:t>BMP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그래픽 소프트웨어로 생성한 것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ko-KR" altLang="en-US" dirty="0"/>
              <a:t>손실 압축</a:t>
            </a:r>
            <a:endParaRPr lang="en-US" altLang="ko-KR" dirty="0"/>
          </a:p>
          <a:p>
            <a:pPr lvl="2"/>
            <a:r>
              <a:rPr lang="en-US" altLang="ko-KR" dirty="0"/>
              <a:t>JPEG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(Joint Photographic Experts Group)</a:t>
            </a:r>
          </a:p>
          <a:p>
            <a:pPr lvl="1"/>
            <a:r>
              <a:rPr lang="ko-KR" altLang="en-US" dirty="0"/>
              <a:t>무손실 압축</a:t>
            </a:r>
            <a:endParaRPr lang="en-US" altLang="ko-KR" dirty="0"/>
          </a:p>
          <a:p>
            <a:pPr lvl="2"/>
            <a:r>
              <a:rPr lang="en-US" altLang="ko-KR" dirty="0"/>
              <a:t>GIF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(Graphics Interchange Format)</a:t>
            </a:r>
          </a:p>
          <a:p>
            <a:pPr lvl="2"/>
            <a:r>
              <a:rPr lang="en-US" altLang="ko-KR" dirty="0"/>
              <a:t>PNG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(Portable Network Graphics)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4" name="오른쪽 중괄호 3">
            <a:extLst>
              <a:ext uri="{FF2B5EF4-FFF2-40B4-BE49-F238E27FC236}">
                <a16:creationId xmlns:a16="http://schemas.microsoft.com/office/drawing/2014/main" id="{85BE4623-394D-9F4F-0FCB-8F4BB7570BEE}"/>
              </a:ext>
            </a:extLst>
          </p:cNvPr>
          <p:cNvSpPr/>
          <p:nvPr/>
        </p:nvSpPr>
        <p:spPr>
          <a:xfrm>
            <a:off x="7079529" y="1857082"/>
            <a:ext cx="480767" cy="1131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A78F7-5865-51D0-87B8-3A9C10983934}"/>
              </a:ext>
            </a:extLst>
          </p:cNvPr>
          <p:cNvSpPr txBox="1"/>
          <p:nvPr/>
        </p:nvSpPr>
        <p:spPr>
          <a:xfrm>
            <a:off x="7560297" y="22380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원본</a:t>
            </a:r>
          </a:p>
        </p:txBody>
      </p:sp>
      <p:sp>
        <p:nvSpPr>
          <p:cNvPr id="10" name="오른쪽 중괄호 9">
            <a:extLst>
              <a:ext uri="{FF2B5EF4-FFF2-40B4-BE49-F238E27FC236}">
                <a16:creationId xmlns:a16="http://schemas.microsoft.com/office/drawing/2014/main" id="{C4344B6A-84C2-2235-30F8-FF641A29430F}"/>
              </a:ext>
            </a:extLst>
          </p:cNvPr>
          <p:cNvSpPr/>
          <p:nvPr/>
        </p:nvSpPr>
        <p:spPr>
          <a:xfrm>
            <a:off x="7079530" y="3062119"/>
            <a:ext cx="480767" cy="1839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0E54E-33CD-86B3-5B67-2F4641BE5475}"/>
              </a:ext>
            </a:extLst>
          </p:cNvPr>
          <p:cNvSpPr txBox="1"/>
          <p:nvPr/>
        </p:nvSpPr>
        <p:spPr>
          <a:xfrm>
            <a:off x="7560297" y="379736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가공한 것</a:t>
            </a:r>
          </a:p>
        </p:txBody>
      </p:sp>
    </p:spTree>
    <p:extLst>
      <p:ext uri="{BB962C8B-B14F-4D97-AF65-F5344CB8AC3E}">
        <p14:creationId xmlns:p14="http://schemas.microsoft.com/office/powerpoint/2010/main" val="33717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 </a:t>
            </a:r>
            <a:r>
              <a:rPr lang="ko-KR" altLang="en-US" dirty="0"/>
              <a:t>디지털 정보의 표현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문자 데이터의 표현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2. </a:t>
            </a:r>
            <a:r>
              <a:rPr lang="ko-KR" altLang="en-US" dirty="0"/>
              <a:t>그림 데이터의 표현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소리 데이터의 표현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동영상 데이터의 표현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183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RAW</a:t>
            </a:r>
          </a:p>
          <a:p>
            <a:pPr lvl="1"/>
            <a:r>
              <a:rPr lang="en-US" altLang="ko-KR" dirty="0"/>
              <a:t>1990</a:t>
            </a:r>
            <a:r>
              <a:rPr lang="ko-KR" altLang="en-US" dirty="0"/>
              <a:t>년대 초반부터 사용</a:t>
            </a:r>
            <a:endParaRPr lang="en-US" altLang="ko-KR" dirty="0"/>
          </a:p>
          <a:p>
            <a:pPr lvl="1"/>
            <a:r>
              <a:rPr lang="ko-KR" altLang="en-US" dirty="0"/>
              <a:t>디지털카메라 사진을 저장하기 위해 개발된 </a:t>
            </a:r>
            <a:r>
              <a:rPr lang="ko-KR" altLang="en-US" dirty="0" err="1"/>
              <a:t>비압축</a:t>
            </a:r>
            <a:r>
              <a:rPr lang="ko-KR" altLang="en-US" dirty="0"/>
              <a:t> 그림 파일</a:t>
            </a:r>
            <a:endParaRPr lang="en-US" altLang="ko-KR" dirty="0"/>
          </a:p>
          <a:p>
            <a:pPr lvl="1"/>
            <a:r>
              <a:rPr lang="ko-KR" altLang="en-US" dirty="0"/>
              <a:t>제조사마다 저장되는 파일 형식 이름이 다름</a:t>
            </a:r>
            <a:br>
              <a:rPr lang="en-US" altLang="ko-KR" dirty="0"/>
            </a:br>
            <a:r>
              <a:rPr lang="ko-KR" altLang="en-US" dirty="0"/>
              <a:t>예</a:t>
            </a:r>
            <a:r>
              <a:rPr lang="en-US" altLang="ko-KR" dirty="0"/>
              <a:t>) CRW(</a:t>
            </a:r>
            <a:r>
              <a:rPr lang="ko-KR" altLang="en-US" dirty="0"/>
              <a:t>캐논</a:t>
            </a:r>
            <a:r>
              <a:rPr lang="en-US" altLang="ko-KR" dirty="0"/>
              <a:t>), SRW(</a:t>
            </a:r>
            <a:r>
              <a:rPr lang="ko-KR" altLang="en-US" dirty="0"/>
              <a:t>삼성</a:t>
            </a:r>
            <a:r>
              <a:rPr lang="en-US" altLang="ko-KR" dirty="0"/>
              <a:t>), SRF(</a:t>
            </a:r>
            <a:r>
              <a:rPr lang="ko-KR" altLang="en-US" dirty="0"/>
              <a:t>소니</a:t>
            </a:r>
            <a:r>
              <a:rPr lang="en-US" altLang="ko-KR" dirty="0"/>
              <a:t>), GPR(</a:t>
            </a:r>
            <a:r>
              <a:rPr lang="ko-KR" altLang="en-US" dirty="0" err="1"/>
              <a:t>고프로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en-US" altLang="ko-KR" dirty="0"/>
              <a:t>BMP</a:t>
            </a:r>
          </a:p>
          <a:p>
            <a:pPr lvl="1"/>
            <a:r>
              <a:rPr lang="en-US" altLang="ko-KR" dirty="0"/>
              <a:t>Microsoft</a:t>
            </a:r>
            <a:r>
              <a:rPr lang="ko-KR" altLang="en-US" dirty="0"/>
              <a:t>에서 개발 </a:t>
            </a:r>
            <a:r>
              <a:rPr lang="en-US" altLang="ko-KR" dirty="0"/>
              <a:t>(1988)</a:t>
            </a:r>
          </a:p>
          <a:p>
            <a:pPr lvl="1"/>
            <a:r>
              <a:rPr lang="ko-KR" altLang="en-US" dirty="0"/>
              <a:t>윈도우에서 사용하기 위해 개발된 </a:t>
            </a:r>
            <a:r>
              <a:rPr lang="ko-KR" altLang="en-US" dirty="0" err="1"/>
              <a:t>비압축</a:t>
            </a:r>
            <a:r>
              <a:rPr lang="ko-KR" altLang="en-US" dirty="0"/>
              <a:t> 그림 파일</a:t>
            </a:r>
            <a:endParaRPr lang="en-US" altLang="ko-KR" dirty="0"/>
          </a:p>
          <a:p>
            <a:pPr lvl="1"/>
            <a:r>
              <a:rPr lang="ko-KR" altLang="en-US" dirty="0" err="1"/>
              <a:t>그림판</a:t>
            </a:r>
            <a:r>
              <a:rPr lang="en-US" altLang="ko-KR" dirty="0"/>
              <a:t>, </a:t>
            </a:r>
            <a:r>
              <a:rPr lang="ko-KR" altLang="en-US" dirty="0"/>
              <a:t>포토샵</a:t>
            </a:r>
            <a:r>
              <a:rPr lang="en-US" altLang="ko-KR" dirty="0"/>
              <a:t>, </a:t>
            </a:r>
            <a:r>
              <a:rPr lang="ko-KR" altLang="en-US" dirty="0" err="1"/>
              <a:t>김프</a:t>
            </a:r>
            <a:r>
              <a:rPr lang="ko-KR" altLang="en-US" dirty="0"/>
              <a:t> 등 그림 편집 소프트웨어에서 생성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4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JPEG(=JPG)</a:t>
            </a:r>
          </a:p>
          <a:p>
            <a:pPr lvl="1"/>
            <a:r>
              <a:rPr lang="en-US" altLang="ko-KR" dirty="0"/>
              <a:t>JPEG</a:t>
            </a:r>
            <a:r>
              <a:rPr lang="ko-KR" altLang="en-US" dirty="0"/>
              <a:t>에서 개발 </a:t>
            </a:r>
            <a:r>
              <a:rPr lang="en-US" altLang="ko-KR" dirty="0"/>
              <a:t>(1992)</a:t>
            </a:r>
          </a:p>
          <a:p>
            <a:pPr lvl="1"/>
            <a:r>
              <a:rPr lang="en-US" altLang="ko-KR" dirty="0"/>
              <a:t>RAW</a:t>
            </a:r>
            <a:r>
              <a:rPr lang="ko-KR" altLang="en-US" dirty="0"/>
              <a:t>나 </a:t>
            </a:r>
            <a:r>
              <a:rPr lang="en-US" altLang="ko-KR" dirty="0"/>
              <a:t>BMP </a:t>
            </a:r>
            <a:r>
              <a:rPr lang="ko-KR" altLang="en-US" dirty="0"/>
              <a:t>등 고해상도 그림 파일을 압축하기 위해 개발</a:t>
            </a:r>
          </a:p>
          <a:p>
            <a:pPr lvl="1"/>
            <a:r>
              <a:rPr lang="ko-KR" altLang="en-US" dirty="0"/>
              <a:t>손실 압축을 하여 압축률이 높지만 품질이 우수함</a:t>
            </a:r>
            <a:endParaRPr lang="en-US" altLang="ko-KR" dirty="0"/>
          </a:p>
          <a:p>
            <a:pPr lvl="1"/>
            <a:r>
              <a:rPr lang="en-US" altLang="ko-KR" dirty="0"/>
              <a:t>1,600</a:t>
            </a:r>
            <a:r>
              <a:rPr lang="ko-KR" altLang="en-US" dirty="0"/>
              <a:t>만 색상 표현이 가능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F0628B-7A8B-A439-43B0-C6032190D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05" y="3777628"/>
            <a:ext cx="2831150" cy="2579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482510-776E-B325-44AC-AE8A6910D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24" y="3777629"/>
            <a:ext cx="2831150" cy="257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7F260-F9A0-0E75-CCDA-84847759DB77}"/>
              </a:ext>
            </a:extLst>
          </p:cNvPr>
          <p:cNvSpPr txBox="1"/>
          <p:nvPr/>
        </p:nvSpPr>
        <p:spPr>
          <a:xfrm>
            <a:off x="2497154" y="6356928"/>
            <a:ext cx="82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[RAW]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C1EFD-70D9-513D-4A60-06AF51EEA623}"/>
              </a:ext>
            </a:extLst>
          </p:cNvPr>
          <p:cNvSpPr txBox="1"/>
          <p:nvPr/>
        </p:nvSpPr>
        <p:spPr>
          <a:xfrm>
            <a:off x="5874036" y="635692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[JPEG]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7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GIF</a:t>
            </a:r>
          </a:p>
          <a:p>
            <a:pPr lvl="1"/>
            <a:r>
              <a:rPr lang="en-US" altLang="ko-KR" dirty="0"/>
              <a:t>CompuServe</a:t>
            </a:r>
            <a:r>
              <a:rPr lang="ko-KR" altLang="en-US" dirty="0"/>
              <a:t>에서 개발 </a:t>
            </a:r>
            <a:r>
              <a:rPr lang="en-US" altLang="ko-KR" dirty="0"/>
              <a:t>(1987)</a:t>
            </a:r>
            <a:endParaRPr lang="ko-KR" altLang="en-US" dirty="0"/>
          </a:p>
          <a:p>
            <a:pPr lvl="1"/>
            <a:r>
              <a:rPr lang="ko-KR" altLang="en-US" dirty="0"/>
              <a:t>네트워크 상에서 빠른 전송을 위해 개발</a:t>
            </a:r>
            <a:endParaRPr lang="en-US" altLang="ko-KR" dirty="0"/>
          </a:p>
          <a:p>
            <a:pPr lvl="1"/>
            <a:r>
              <a:rPr lang="ko-KR" altLang="en-US" dirty="0"/>
              <a:t>무손실 압축을 하여 </a:t>
            </a:r>
            <a:r>
              <a:rPr lang="ko-KR" altLang="en-US"/>
              <a:t>압축률이 낮음</a:t>
            </a:r>
            <a:endParaRPr lang="en-US" altLang="ko-KR" dirty="0"/>
          </a:p>
          <a:p>
            <a:pPr lvl="1"/>
            <a:r>
              <a:rPr lang="ko-KR" altLang="en-US" dirty="0"/>
              <a:t>표현 가능한 최대 색상 수는 </a:t>
            </a:r>
            <a:r>
              <a:rPr lang="en-US" altLang="ko-KR" dirty="0"/>
              <a:t>256</a:t>
            </a:r>
            <a:r>
              <a:rPr lang="ko-KR" altLang="en-US" dirty="0"/>
              <a:t>색</a:t>
            </a:r>
            <a:endParaRPr lang="en-US" altLang="ko-KR" dirty="0"/>
          </a:p>
          <a:p>
            <a:pPr lvl="1"/>
            <a:r>
              <a:rPr lang="ko-KR" altLang="en-US" dirty="0"/>
              <a:t>움직이는 그림의 표현이 가능</a:t>
            </a:r>
            <a:endParaRPr lang="en-US" altLang="ko-KR" dirty="0"/>
          </a:p>
          <a:p>
            <a:pPr lvl="1"/>
            <a:r>
              <a:rPr lang="ko-KR" altLang="en-US" dirty="0"/>
              <a:t>투명 배경 지원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4234825"/>
            <a:ext cx="3352800" cy="26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PNG</a:t>
            </a:r>
          </a:p>
          <a:p>
            <a:pPr lvl="1"/>
            <a:r>
              <a:rPr lang="en-US" altLang="ko-KR" dirty="0"/>
              <a:t>W3C(</a:t>
            </a:r>
            <a:r>
              <a:rPr lang="ko-KR" altLang="en-US" dirty="0"/>
              <a:t>웹 표준개발 국제 </a:t>
            </a:r>
            <a:r>
              <a:rPr lang="ko-KR" altLang="en-US" dirty="0" err="1"/>
              <a:t>컨소시움</a:t>
            </a:r>
            <a:r>
              <a:rPr lang="en-US" altLang="ko-KR" dirty="0"/>
              <a:t>)</a:t>
            </a:r>
            <a:r>
              <a:rPr lang="ko-KR" altLang="en-US" dirty="0"/>
              <a:t>에서 개발 </a:t>
            </a:r>
            <a:r>
              <a:rPr lang="en-US" altLang="ko-KR" dirty="0"/>
              <a:t>(1996)</a:t>
            </a:r>
            <a:endParaRPr lang="ko-KR" altLang="en-US" dirty="0"/>
          </a:p>
          <a:p>
            <a:pPr lvl="1"/>
            <a:r>
              <a:rPr lang="ko-KR" altLang="en-US" dirty="0"/>
              <a:t>무손실 압축을 하여 압축률이 낮고</a:t>
            </a:r>
            <a:r>
              <a:rPr lang="en-US" altLang="ko-KR" dirty="0"/>
              <a:t>, </a:t>
            </a:r>
            <a:r>
              <a:rPr lang="ko-KR" altLang="en-US" dirty="0"/>
              <a:t>품질이 우수함</a:t>
            </a:r>
            <a:endParaRPr lang="en-US" altLang="ko-KR" dirty="0"/>
          </a:p>
          <a:p>
            <a:pPr lvl="1"/>
            <a:r>
              <a:rPr lang="en-US" altLang="ko-KR" dirty="0"/>
              <a:t>1,600</a:t>
            </a:r>
            <a:r>
              <a:rPr lang="ko-KR" altLang="en-US" dirty="0"/>
              <a:t>만 색상 표현이 가능</a:t>
            </a:r>
            <a:endParaRPr lang="en-US" altLang="ko-KR" dirty="0"/>
          </a:p>
          <a:p>
            <a:pPr lvl="1"/>
            <a:r>
              <a:rPr lang="ko-KR" altLang="en-US" dirty="0"/>
              <a:t>투명 배경 지원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658715F-FE80-4971-F534-30D097673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56" y="3530753"/>
            <a:ext cx="4136877" cy="33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1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15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그림 데이터의 표현 </a:t>
            </a:r>
            <a:r>
              <a:rPr lang="en-US" altLang="ko-KR" dirty="0"/>
              <a:t>(p.32)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6998"/>
              </p:ext>
            </p:extLst>
          </p:nvPr>
        </p:nvGraphicFramePr>
        <p:xfrm>
          <a:off x="596842" y="1333525"/>
          <a:ext cx="8100901" cy="4587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3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파일 형식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압축방식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색상수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투명 배경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BMP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압축하지 않음</a:t>
                      </a: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용량이 큼</a:t>
                      </a: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1,600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만 </a:t>
                      </a:r>
                      <a:r>
                        <a:rPr lang="ko-KR" altLang="en-US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컬러</a:t>
                      </a: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트루컬러</a:t>
                      </a: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지원 안 함</a:t>
                      </a: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기본적으로 지원하지 않으며 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32</a:t>
                      </a: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비트 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BMP</a:t>
                      </a:r>
                      <a:r>
                        <a:rPr lang="ko-KR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에서 지원할 수 있지만 일부 프로그램에서만 인식</a:t>
                      </a: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JPEG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손실 압축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1,600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만 </a:t>
                      </a:r>
                      <a:r>
                        <a:rPr lang="ko-KR" altLang="en-US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컬러</a:t>
                      </a: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트루컬러</a:t>
                      </a: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지원 안 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GIF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무손실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압축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256 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컬러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지원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PNG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무손실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압축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1,600</a:t>
                      </a:r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만 </a:t>
                      </a:r>
                      <a:r>
                        <a:rPr lang="ko-KR" altLang="en-US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컬러</a:t>
                      </a: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트루컬러</a:t>
                      </a: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지원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487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 </a:t>
            </a:r>
            <a:r>
              <a:rPr lang="ko-KR" altLang="en-US"/>
              <a:t>디지털 정보의 연산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그림 데이터의 표현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소리 데이터의 표현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4. </a:t>
            </a:r>
            <a:r>
              <a:rPr lang="ko-KR" altLang="en-US" dirty="0"/>
              <a:t>동영상 데이터의 표현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416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7207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3.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소리 데이터의 표현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1656177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컴퓨터 시스템에서 처리하는 소리 데이터의 표현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9632" y="1824139"/>
            <a:ext cx="2784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328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6B80-81C7-8EF4-7F82-50AD43D3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D102451B-559A-30A1-3DED-770BAD31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4CD257E4-BD4B-EDEB-C3D5-0FDEFA24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아날로그 소리를 디지털 파일로 만드는 과정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B8D183-22B6-5245-C0D8-7423B4B5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8D70D-2425-FD61-B1E5-6132B2CAC317}"/>
              </a:ext>
            </a:extLst>
          </p:cNvPr>
          <p:cNvSpPr txBox="1"/>
          <p:nvPr/>
        </p:nvSpPr>
        <p:spPr>
          <a:xfrm>
            <a:off x="2484089" y="5956240"/>
            <a:ext cx="4175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 PCM (Pulse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Code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Modulation) ]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9E56669-ED82-8AA0-4A9F-4B290F4F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68" y="2240082"/>
            <a:ext cx="7121064" cy="32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PCM </a:t>
            </a:r>
            <a:r>
              <a:rPr lang="ko-KR" altLang="en-US" dirty="0"/>
              <a:t>과정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① 표본화</a:t>
            </a:r>
            <a:r>
              <a:rPr lang="en-US" altLang="ko-KR" dirty="0"/>
              <a:t>(sampling)</a:t>
            </a:r>
          </a:p>
          <a:p>
            <a:pPr marL="457200" lvl="1" indent="0">
              <a:buNone/>
            </a:pPr>
            <a:r>
              <a:rPr lang="ko-KR" altLang="en-US" dirty="0"/>
              <a:t>② 양자화</a:t>
            </a:r>
            <a:r>
              <a:rPr lang="en-US" altLang="ko-KR" dirty="0"/>
              <a:t>(quantization)</a:t>
            </a:r>
          </a:p>
          <a:p>
            <a:pPr marL="457200" lvl="1" indent="0">
              <a:buNone/>
            </a:pPr>
            <a:r>
              <a:rPr lang="ko-KR" altLang="en-US" dirty="0"/>
              <a:t>③ 부호화</a:t>
            </a:r>
            <a:r>
              <a:rPr lang="en-US" altLang="ko-KR" dirty="0"/>
              <a:t>(encoding)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0" y="4363162"/>
            <a:ext cx="3223268" cy="19931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55" y="3063183"/>
            <a:ext cx="3223268" cy="19476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86" y="5722983"/>
            <a:ext cx="3223268" cy="911171"/>
          </a:xfrm>
          <a:prstGeom prst="rect">
            <a:avLst/>
          </a:prstGeom>
        </p:spPr>
      </p:pic>
      <p:sp>
        <p:nvSpPr>
          <p:cNvPr id="10" name="오른쪽 화살표 9"/>
          <p:cNvSpPr/>
          <p:nvPr/>
        </p:nvSpPr>
        <p:spPr>
          <a:xfrm rot="19556337">
            <a:off x="3493414" y="4701381"/>
            <a:ext cx="432048" cy="360000"/>
          </a:xfrm>
          <a:prstGeom prst="rightArrow">
            <a:avLst/>
          </a:prstGeom>
          <a:solidFill>
            <a:srgbClr val="5354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3569330">
            <a:off x="6638998" y="5213100"/>
            <a:ext cx="432000" cy="360000"/>
          </a:xfrm>
          <a:prstGeom prst="rightArrow">
            <a:avLst/>
          </a:prstGeom>
          <a:solidFill>
            <a:srgbClr val="5354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5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표본화</a:t>
            </a:r>
            <a:r>
              <a:rPr lang="en-US" altLang="ko-KR" dirty="0"/>
              <a:t>(sampling) : (a) → (b)</a:t>
            </a:r>
          </a:p>
          <a:p>
            <a:pPr lvl="1"/>
            <a:r>
              <a:rPr lang="ko-KR" altLang="en-US" dirty="0"/>
              <a:t>아날로그 신호의 진폭 값을 일정한 간격으로 측정하는 것</a:t>
            </a:r>
          </a:p>
          <a:p>
            <a:pPr lvl="1"/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39</a:t>
            </a:fld>
            <a:endParaRPr lang="ko-KR" altLang="en-US"/>
          </a:p>
        </p:txBody>
      </p:sp>
      <p:pic>
        <p:nvPicPr>
          <p:cNvPr id="14" name="Picture 4" descr="표본화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2" y="2479447"/>
            <a:ext cx="6683375" cy="4240213"/>
          </a:xfrm>
          <a:prstGeom prst="rect">
            <a:avLst/>
          </a:prstGeom>
          <a:noFill/>
        </p:spPr>
      </p:pic>
      <p:sp>
        <p:nvSpPr>
          <p:cNvPr id="4" name="화살표: 오른쪽으로 구부러짐 3">
            <a:extLst>
              <a:ext uri="{FF2B5EF4-FFF2-40B4-BE49-F238E27FC236}">
                <a16:creationId xmlns:a16="http://schemas.microsoft.com/office/drawing/2014/main" id="{772C75D4-BD3F-CAC6-7E19-309FCB0EFC83}"/>
              </a:ext>
            </a:extLst>
          </p:cNvPr>
          <p:cNvSpPr/>
          <p:nvPr/>
        </p:nvSpPr>
        <p:spPr>
          <a:xfrm>
            <a:off x="502861" y="3497177"/>
            <a:ext cx="681790" cy="1892969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7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7207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1.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문자 데이터의 표현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1656177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컴퓨터 시스템에서 처리하는 문자 데이터의 표현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9632" y="1824139"/>
            <a:ext cx="2784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4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731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양자화</a:t>
            </a:r>
            <a:r>
              <a:rPr lang="en-US" altLang="ko-KR" dirty="0"/>
              <a:t>(quantization) : (b) → (c)</a:t>
            </a:r>
          </a:p>
          <a:p>
            <a:pPr lvl="1"/>
            <a:r>
              <a:rPr lang="ko-KR" altLang="en-US" dirty="0" err="1"/>
              <a:t>실숫값으로</a:t>
            </a:r>
            <a:r>
              <a:rPr lang="ko-KR" altLang="en-US" dirty="0"/>
              <a:t> 측정된 진폭 값을 가까운 </a:t>
            </a:r>
            <a:r>
              <a:rPr lang="ko-KR" altLang="en-US" dirty="0" err="1"/>
              <a:t>정숫값으로</a:t>
            </a:r>
            <a:r>
              <a:rPr lang="ko-KR" altLang="en-US" dirty="0"/>
              <a:t> 표현하는 것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15" name="Picture 4" descr="정량화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791" y="2608505"/>
            <a:ext cx="6506418" cy="3814274"/>
          </a:xfrm>
          <a:prstGeom prst="rect">
            <a:avLst/>
          </a:prstGeom>
          <a:noFill/>
        </p:spPr>
      </p:pic>
      <p:sp>
        <p:nvSpPr>
          <p:cNvPr id="4" name="화살표: 오른쪽으로 구부러짐 3">
            <a:extLst>
              <a:ext uri="{FF2B5EF4-FFF2-40B4-BE49-F238E27FC236}">
                <a16:creationId xmlns:a16="http://schemas.microsoft.com/office/drawing/2014/main" id="{D21147EF-2BE3-DF5E-EB66-50BD4CB007EB}"/>
              </a:ext>
            </a:extLst>
          </p:cNvPr>
          <p:cNvSpPr/>
          <p:nvPr/>
        </p:nvSpPr>
        <p:spPr>
          <a:xfrm>
            <a:off x="502861" y="3410093"/>
            <a:ext cx="681790" cy="1892969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68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부호화</a:t>
            </a:r>
            <a:r>
              <a:rPr lang="en-US" altLang="ko-KR" dirty="0"/>
              <a:t>(encoding) : (c) → (d)</a:t>
            </a:r>
          </a:p>
          <a:p>
            <a:pPr lvl="1"/>
            <a:r>
              <a:rPr lang="ko-KR" altLang="en-US" dirty="0" err="1"/>
              <a:t>정숫값으로</a:t>
            </a:r>
            <a:r>
              <a:rPr lang="ko-KR" altLang="en-US" dirty="0"/>
              <a:t> 표현된 값을 이진수로 변환하는 것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41</a:t>
            </a:fld>
            <a:endParaRPr lang="ko-KR" altLang="en-US"/>
          </a:p>
        </p:txBody>
      </p:sp>
      <p:pic>
        <p:nvPicPr>
          <p:cNvPr id="16" name="Picture 4" descr="2진부호화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25" y="2781300"/>
            <a:ext cx="6635750" cy="2878138"/>
          </a:xfrm>
          <a:prstGeom prst="rect">
            <a:avLst/>
          </a:prstGeom>
          <a:noFill/>
        </p:spPr>
      </p:pic>
      <p:sp>
        <p:nvSpPr>
          <p:cNvPr id="4" name="화살표: 오른쪽으로 구부러짐 3">
            <a:extLst>
              <a:ext uri="{FF2B5EF4-FFF2-40B4-BE49-F238E27FC236}">
                <a16:creationId xmlns:a16="http://schemas.microsoft.com/office/drawing/2014/main" id="{95B8AD36-C47D-7A96-7D3D-C75732909311}"/>
              </a:ext>
            </a:extLst>
          </p:cNvPr>
          <p:cNvSpPr/>
          <p:nvPr/>
        </p:nvSpPr>
        <p:spPr>
          <a:xfrm>
            <a:off x="502861" y="3359294"/>
            <a:ext cx="681790" cy="1892969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7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66D3DE-9A96-3270-B683-B9D5A50F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6D0432-8628-4D32-6ADF-120ECEBA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초당 샘플 수</a:t>
            </a:r>
            <a:endParaRPr lang="en-US" altLang="ko-KR" dirty="0"/>
          </a:p>
          <a:p>
            <a:pPr lvl="1"/>
            <a:r>
              <a:rPr lang="en-US" altLang="ko-KR" dirty="0"/>
              <a:t>1</a:t>
            </a:r>
            <a:r>
              <a:rPr lang="ko-KR" altLang="en-US" dirty="0"/>
              <a:t>초 동안 측정한 아날로그 신호의 진폭 값 수</a:t>
            </a:r>
            <a:endParaRPr lang="en-US" altLang="ko-KR" dirty="0"/>
          </a:p>
          <a:p>
            <a:pPr lvl="1"/>
            <a:r>
              <a:rPr lang="ko-KR" altLang="en-US" dirty="0"/>
              <a:t>표본화 비율</a:t>
            </a:r>
            <a:r>
              <a:rPr lang="en-US" altLang="ko-KR" dirty="0"/>
              <a:t>(sampling rate)</a:t>
            </a:r>
            <a:r>
              <a:rPr lang="ko-KR" altLang="en-US" dirty="0"/>
              <a:t>이라고도 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샘플당</a:t>
            </a:r>
            <a:r>
              <a:rPr lang="ko-KR" altLang="en-US" dirty="0"/>
              <a:t> 비트 수</a:t>
            </a:r>
            <a:endParaRPr lang="en-US" altLang="ko-KR" dirty="0"/>
          </a:p>
          <a:p>
            <a:pPr lvl="1"/>
            <a:r>
              <a:rPr lang="ko-KR" altLang="en-US" dirty="0"/>
              <a:t>진폭 값 하나를 저장할 때 사용하는 비트 수</a:t>
            </a:r>
            <a:endParaRPr lang="en-US" altLang="ko-KR" dirty="0"/>
          </a:p>
          <a:p>
            <a:pPr lvl="1"/>
            <a:r>
              <a:rPr lang="ko-KR" altLang="en-US" dirty="0"/>
              <a:t>양자화 비트 수</a:t>
            </a:r>
            <a:r>
              <a:rPr lang="en-US" altLang="ko-KR" dirty="0"/>
              <a:t>(quantization bit depth)</a:t>
            </a:r>
            <a:r>
              <a:rPr lang="ko-KR" altLang="en-US" dirty="0"/>
              <a:t>이라고도 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6812" y="5224340"/>
            <a:ext cx="5670376" cy="114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소리 파일의 음질은</a:t>
            </a:r>
            <a:endParaRPr lang="en-US" altLang="ko-KR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초당 샘플 수와 </a:t>
            </a:r>
            <a:r>
              <a:rPr lang="ko-KR" altLang="en-US" sz="24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샘플당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비트 수에 의해 결정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DEAC46-36DE-9FFA-85B2-EFEBBC0E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6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(p.34)</a:t>
            </a:r>
            <a:endParaRPr lang="ko-KR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소리 파일의 크기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1FEDA8-0FF1-40D8-A5FD-BA36033A2FC3}" type="slidenum">
              <a:rPr lang="en-US" altLang="ko-KR" smtClean="0"/>
              <a:pPr/>
              <a:t>43</a:t>
            </a:fld>
            <a:endParaRPr lang="en-US" altLang="ko-K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83568" y="2132856"/>
            <a:ext cx="7560840" cy="7200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 2" panose="05020102010507070707" pitchFamily="18" charset="2"/>
              <a:buNone/>
            </a:pPr>
            <a:r>
              <a:rPr lang="ko-KR" altLang="en-US" sz="2400" b="0" dirty="0">
                <a:latin typeface="+mn-ea"/>
              </a:rPr>
              <a:t>초당 샘플 수 </a:t>
            </a:r>
            <a:r>
              <a:rPr lang="en-US" altLang="ko-KR" sz="2400" b="0" dirty="0">
                <a:latin typeface="+mn-ea"/>
              </a:rPr>
              <a:t>× </a:t>
            </a:r>
            <a:r>
              <a:rPr lang="ko-KR" altLang="en-US" sz="2400" b="0" dirty="0" err="1">
                <a:latin typeface="+mn-ea"/>
              </a:rPr>
              <a:t>샘플당</a:t>
            </a:r>
            <a:r>
              <a:rPr lang="ko-KR" altLang="en-US" sz="2400" b="0" dirty="0">
                <a:latin typeface="+mn-ea"/>
              </a:rPr>
              <a:t> 비트 수 </a:t>
            </a:r>
            <a:r>
              <a:rPr lang="en-US" altLang="ko-KR" sz="2400" b="0" dirty="0">
                <a:latin typeface="+mn-ea"/>
              </a:rPr>
              <a:t>× </a:t>
            </a:r>
            <a:r>
              <a:rPr lang="ko-KR" altLang="en-US" sz="2400" b="0" dirty="0">
                <a:latin typeface="+mn-ea"/>
              </a:rPr>
              <a:t>시간</a:t>
            </a:r>
            <a:r>
              <a:rPr lang="en-US" altLang="ko-KR" sz="2400" b="0" dirty="0">
                <a:latin typeface="+mn-ea"/>
              </a:rPr>
              <a:t>(</a:t>
            </a:r>
            <a:r>
              <a:rPr lang="ko-KR" altLang="en-US" sz="2400" b="0" dirty="0">
                <a:latin typeface="+mn-ea"/>
              </a:rPr>
              <a:t>초</a:t>
            </a:r>
            <a:r>
              <a:rPr lang="en-US" altLang="ko-KR" sz="2400" b="0" dirty="0">
                <a:latin typeface="+mn-ea"/>
              </a:rPr>
              <a:t>) × </a:t>
            </a:r>
            <a:r>
              <a:rPr lang="ko-KR" altLang="en-US" sz="2400" b="0" dirty="0">
                <a:latin typeface="+mn-ea"/>
              </a:rPr>
              <a:t>채널 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1180" y="3263379"/>
            <a:ext cx="457768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Q.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계산 결과 값의 단위는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A.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(bit)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Q.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단위를 바이트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(byte)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바꾸려면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A. 8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나눔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8860" y="2971974"/>
            <a:ext cx="273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오디오 파일의 채널 수란</a:t>
            </a:r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  <a:p>
            <a:pPr algn="ctr"/>
            <a:endParaRPr lang="en-US" altLang="ko-KR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하나의 소리 파일 안에서</a:t>
            </a:r>
            <a:b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독립적으로 재생되는 소리 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BEC98-D138-8D70-54F7-37D1B9B3CA75}"/>
              </a:ext>
            </a:extLst>
          </p:cNvPr>
          <p:cNvSpPr txBox="1"/>
          <p:nvPr/>
        </p:nvSpPr>
        <p:spPr>
          <a:xfrm>
            <a:off x="6192592" y="4460887"/>
            <a:ext cx="250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채널 수가 많으면</a:t>
            </a:r>
            <a:endParaRPr lang="en-US" altLang="ko-KR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보다 공간감</a:t>
            </a:r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현장감</a:t>
            </a:r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있는 소리를 들을 수 있음</a:t>
            </a:r>
          </a:p>
        </p:txBody>
      </p:sp>
    </p:spTree>
    <p:extLst>
      <p:ext uri="{BB962C8B-B14F-4D97-AF65-F5344CB8AC3E}">
        <p14:creationId xmlns:p14="http://schemas.microsoft.com/office/powerpoint/2010/main" val="40191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2392" y="368835"/>
            <a:ext cx="7859216" cy="613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803275" algn="just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문제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 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초에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44,100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개의 샘플을 만드는 비율로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 크기의 샘플을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분 동안 생성하였다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저장된 소리 파일 원본의 크기는 몇 바이트인가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 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소리 파일은 스테레오로 생성되었다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.)</a:t>
            </a:r>
          </a:p>
          <a:p>
            <a:pPr marL="0" lvl="2"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풀이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 marL="0" lvl="2" algn="ctr">
              <a:lnSpc>
                <a:spcPct val="150000"/>
              </a:lnSpc>
              <a:buNone/>
            </a:pPr>
            <a:r>
              <a:rPr lang="ko-KR" altLang="en-US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소리 파일 크기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</a:p>
          <a:p>
            <a:pPr marL="0" lvl="2" algn="ctr">
              <a:lnSpc>
                <a:spcPct val="150000"/>
              </a:lnSpc>
              <a:buNone/>
            </a:pPr>
            <a:r>
              <a:rPr lang="ko-KR" altLang="en-US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초당 샘플 수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× </a:t>
            </a:r>
            <a:r>
              <a:rPr lang="ko-KR" altLang="en-US" sz="2400" u="sng" dirty="0" err="1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샘플당</a:t>
            </a:r>
            <a:r>
              <a:rPr lang="ko-KR" altLang="en-US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비트 수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× </a:t>
            </a:r>
            <a:r>
              <a:rPr lang="ko-KR" altLang="en-US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시간</a:t>
            </a:r>
            <a:r>
              <a:rPr lang="en-US" altLang="ko-KR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초</a:t>
            </a:r>
            <a:r>
              <a:rPr lang="en-US" altLang="ko-KR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× </a:t>
            </a:r>
            <a:r>
              <a:rPr lang="ko-KR" altLang="en-US" sz="2400" u="sng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채널 수</a:t>
            </a:r>
            <a:endParaRPr lang="en-US" altLang="ko-KR" sz="2400" u="sng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marL="0" lvl="2" algn="ctr">
              <a:lnSpc>
                <a:spcPct val="150000"/>
              </a:lnSpc>
            </a:pP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marL="0" lvl="2"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 338,688,000 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 marL="0" lvl="2"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☞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338,688,000 ÷ 8 = 42,336,000 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 marL="0" lvl="2"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≒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42M 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8120" y="4351662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44,100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2175" y="4351662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8432" y="4351662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16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797" y="4351662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7087" y="435166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240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266" y="4351662"/>
            <a:ext cx="43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0648" y="4351662"/>
            <a:ext cx="43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5808" y="198884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채널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6225458" y="1988840"/>
            <a:ext cx="99707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C4B7F-2B2E-615C-05DF-CC4D9BE8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95E457B1-F625-F926-0DBC-0C70C6C7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(p.35)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144E11-6C7B-8035-67B6-A215416BA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소리 파일 형식</a:t>
            </a:r>
            <a:endParaRPr lang="en-US" altLang="ko-KR" dirty="0"/>
          </a:p>
          <a:p>
            <a:pPr lvl="1"/>
            <a:r>
              <a:rPr lang="ko-KR" altLang="en-US" dirty="0" err="1"/>
              <a:t>비압축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altLang="ko-KR" dirty="0"/>
              <a:t>WAV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(Waveform Audio Format)</a:t>
            </a:r>
          </a:p>
          <a:p>
            <a:pPr lvl="1"/>
            <a:r>
              <a:rPr lang="ko-KR" altLang="en-US" dirty="0"/>
              <a:t>손실 압축</a:t>
            </a:r>
            <a:endParaRPr lang="en-US" altLang="ko-KR" dirty="0"/>
          </a:p>
          <a:p>
            <a:pPr lvl="2"/>
            <a:r>
              <a:rPr lang="en-US" altLang="ko-KR" dirty="0"/>
              <a:t>MP3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(MPEG-1 Audio Layer-3)</a:t>
            </a:r>
          </a:p>
          <a:p>
            <a:pPr lvl="2"/>
            <a:r>
              <a:rPr lang="en-US" altLang="ko-KR" dirty="0"/>
              <a:t>AAC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(Advanced Audio Coding)</a:t>
            </a:r>
          </a:p>
          <a:p>
            <a:pPr lvl="1"/>
            <a:r>
              <a:rPr lang="ko-KR" altLang="en-US" dirty="0"/>
              <a:t>무손실 압축</a:t>
            </a:r>
            <a:endParaRPr lang="en-US" altLang="ko-KR" dirty="0"/>
          </a:p>
          <a:p>
            <a:pPr lvl="2"/>
            <a:r>
              <a:rPr lang="en-US" altLang="ko-KR" dirty="0"/>
              <a:t>FLAC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(Free Lossless Audio Codec)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FEA2F1-2174-6044-41A2-25652E9A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4" name="오른쪽 중괄호 3">
            <a:extLst>
              <a:ext uri="{FF2B5EF4-FFF2-40B4-BE49-F238E27FC236}">
                <a16:creationId xmlns:a16="http://schemas.microsoft.com/office/drawing/2014/main" id="{FF215465-5F9A-30E6-4DB3-765935ACB2A0}"/>
              </a:ext>
            </a:extLst>
          </p:cNvPr>
          <p:cNvSpPr/>
          <p:nvPr/>
        </p:nvSpPr>
        <p:spPr>
          <a:xfrm>
            <a:off x="7079529" y="1835462"/>
            <a:ext cx="480767" cy="7420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90D23-4C08-DDAA-444B-F90302567B92}"/>
              </a:ext>
            </a:extLst>
          </p:cNvPr>
          <p:cNvSpPr txBox="1"/>
          <p:nvPr/>
        </p:nvSpPr>
        <p:spPr>
          <a:xfrm>
            <a:off x="7560297" y="20277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원본</a:t>
            </a:r>
          </a:p>
        </p:txBody>
      </p:sp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81FF1963-DB43-AFA7-F375-345ED2054FE2}"/>
              </a:ext>
            </a:extLst>
          </p:cNvPr>
          <p:cNvSpPr/>
          <p:nvPr/>
        </p:nvSpPr>
        <p:spPr>
          <a:xfrm>
            <a:off x="7079530" y="2677751"/>
            <a:ext cx="480767" cy="1839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4B1E6-E387-FE54-19E8-CB82065EE25E}"/>
              </a:ext>
            </a:extLst>
          </p:cNvPr>
          <p:cNvSpPr txBox="1"/>
          <p:nvPr/>
        </p:nvSpPr>
        <p:spPr>
          <a:xfrm>
            <a:off x="7560297" y="341299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가공한 것</a:t>
            </a:r>
          </a:p>
        </p:txBody>
      </p:sp>
    </p:spTree>
    <p:extLst>
      <p:ext uri="{BB962C8B-B14F-4D97-AF65-F5344CB8AC3E}">
        <p14:creationId xmlns:p14="http://schemas.microsoft.com/office/powerpoint/2010/main" val="11511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WAV</a:t>
            </a:r>
          </a:p>
          <a:p>
            <a:pPr lvl="1"/>
            <a:r>
              <a:rPr lang="en-US" altLang="ko-KR" dirty="0"/>
              <a:t>Microsoft</a:t>
            </a:r>
            <a:r>
              <a:rPr lang="ko-KR" altLang="en-US" dirty="0"/>
              <a:t>와 </a:t>
            </a:r>
            <a:r>
              <a:rPr lang="en-US" altLang="ko-KR" dirty="0"/>
              <a:t>IBM</a:t>
            </a:r>
            <a:r>
              <a:rPr lang="ko-KR" altLang="en-US" dirty="0"/>
              <a:t>이 공동 개발 </a:t>
            </a:r>
            <a:r>
              <a:rPr lang="en-US" altLang="ko-KR" dirty="0"/>
              <a:t>(1991)</a:t>
            </a:r>
          </a:p>
          <a:p>
            <a:pPr lvl="1"/>
            <a:r>
              <a:rPr lang="ko-KR" altLang="en-US" dirty="0"/>
              <a:t>윈도우에서 사용하기 위해 개발한 </a:t>
            </a:r>
            <a:r>
              <a:rPr lang="ko-KR" altLang="en-US" dirty="0" err="1"/>
              <a:t>비압축</a:t>
            </a:r>
            <a:r>
              <a:rPr lang="ko-KR" altLang="en-US" dirty="0"/>
              <a:t> 소리 파일</a:t>
            </a:r>
          </a:p>
          <a:p>
            <a:pPr lvl="1"/>
            <a:r>
              <a:rPr lang="ko-KR" altLang="en-US" dirty="0"/>
              <a:t>오디오 </a:t>
            </a:r>
            <a:r>
              <a:rPr lang="en-US" altLang="ko-KR" dirty="0"/>
              <a:t>CD</a:t>
            </a:r>
            <a:r>
              <a:rPr lang="ko-KR" altLang="en-US" dirty="0"/>
              <a:t>의 표준 오디오 형식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☞ </a:t>
            </a:r>
            <a:r>
              <a:rPr lang="en-US" altLang="ko-KR" dirty="0"/>
              <a:t>44.1kHz</a:t>
            </a:r>
            <a:r>
              <a:rPr lang="ko-KR" altLang="en-US" dirty="0"/>
              <a:t>로 </a:t>
            </a:r>
            <a:r>
              <a:rPr lang="ko-KR" altLang="en-US" dirty="0" err="1"/>
              <a:t>샘플링되고</a:t>
            </a:r>
            <a:r>
              <a:rPr lang="en-US" altLang="ko-KR" dirty="0"/>
              <a:t> </a:t>
            </a:r>
            <a:r>
              <a:rPr lang="ko-KR" altLang="en-US" dirty="0" err="1"/>
              <a:t>샘플당</a:t>
            </a:r>
            <a:r>
              <a:rPr lang="ko-KR" altLang="en-US" dirty="0"/>
              <a:t> </a:t>
            </a:r>
            <a:r>
              <a:rPr lang="en-US" altLang="ko-KR" dirty="0"/>
              <a:t>16</a:t>
            </a:r>
            <a:r>
              <a:rPr lang="ko-KR" altLang="en-US" dirty="0"/>
              <a:t>비트로 저장된 </a:t>
            </a:r>
            <a:r>
              <a:rPr lang="en-US" altLang="ko-KR" dirty="0"/>
              <a:t>2</a:t>
            </a:r>
            <a:r>
              <a:rPr lang="ko-KR" altLang="en-US"/>
              <a:t>채널 오디오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8F704-56DD-AA32-4762-CF6513C942EA}"/>
              </a:ext>
            </a:extLst>
          </p:cNvPr>
          <p:cNvSpPr txBox="1"/>
          <p:nvPr/>
        </p:nvSpPr>
        <p:spPr>
          <a:xfrm>
            <a:off x="1947439" y="4144222"/>
            <a:ext cx="5249121" cy="1435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비압축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파일인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WAV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는</a:t>
            </a:r>
            <a:endParaRPr lang="en-US" altLang="ko-KR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용량이 커서 관리나 활용이 불편하기 때문에</a:t>
            </a:r>
            <a:endParaRPr lang="en-US" altLang="ko-KR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다양한 압축 파일 형식이 존재함</a:t>
            </a:r>
          </a:p>
        </p:txBody>
      </p:sp>
    </p:spTree>
    <p:extLst>
      <p:ext uri="{BB962C8B-B14F-4D97-AF65-F5344CB8AC3E}">
        <p14:creationId xmlns:p14="http://schemas.microsoft.com/office/powerpoint/2010/main" val="33756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D14FD748-9288-53BF-DEDE-D6F8ECC3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(p.35)</a:t>
            </a:r>
            <a:endParaRPr lang="ko-KR" altLang="en-US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1F4B2578-428B-5D99-2329-52041ED1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/>
          <a:lstStyle/>
          <a:p>
            <a:r>
              <a:rPr lang="en-US" altLang="ko-KR" dirty="0"/>
              <a:t>MP3</a:t>
            </a:r>
          </a:p>
          <a:p>
            <a:pPr lvl="1"/>
            <a:r>
              <a:rPr lang="en-US" altLang="ko-KR" dirty="0"/>
              <a:t>MPEG(M</a:t>
            </a:r>
            <a:r>
              <a:rPr lang="en-US" altLang="ko-KR" sz="1800" dirty="0"/>
              <a:t>oving </a:t>
            </a:r>
            <a:r>
              <a:rPr lang="en-US" altLang="ko-KR" dirty="0"/>
              <a:t>P</a:t>
            </a:r>
            <a:r>
              <a:rPr lang="en-US" altLang="ko-KR" sz="1800" dirty="0"/>
              <a:t>icture </a:t>
            </a:r>
            <a:r>
              <a:rPr lang="en-US" altLang="ko-KR" dirty="0"/>
              <a:t>E</a:t>
            </a:r>
            <a:r>
              <a:rPr lang="en-US" altLang="ko-KR" sz="1800" dirty="0"/>
              <a:t>xperts </a:t>
            </a:r>
            <a:r>
              <a:rPr lang="en-US" altLang="ko-KR" dirty="0"/>
              <a:t>G</a:t>
            </a:r>
            <a:r>
              <a:rPr lang="en-US" altLang="ko-KR" sz="1800" dirty="0"/>
              <a:t>roup</a:t>
            </a:r>
            <a:r>
              <a:rPr lang="en-US" altLang="ko-KR" dirty="0"/>
              <a:t>)</a:t>
            </a:r>
            <a:r>
              <a:rPr lang="ko-KR" altLang="en-US" dirty="0"/>
              <a:t>에서 개발 </a:t>
            </a:r>
            <a:r>
              <a:rPr lang="en-US" altLang="ko-KR" dirty="0"/>
              <a:t>(1993)</a:t>
            </a:r>
          </a:p>
          <a:p>
            <a:pPr lvl="1"/>
            <a:r>
              <a:rPr lang="en-US" altLang="ko-KR" dirty="0"/>
              <a:t>WAV</a:t>
            </a:r>
            <a:r>
              <a:rPr lang="ko-KR" altLang="en-US" dirty="0"/>
              <a:t>를 약 </a:t>
            </a:r>
            <a:r>
              <a:rPr lang="en-US" altLang="ko-KR" dirty="0"/>
              <a:t>1/10~1/12</a:t>
            </a:r>
            <a:r>
              <a:rPr lang="ko-KR" altLang="en-US" dirty="0"/>
              <a:t>로 압축한 것</a:t>
            </a:r>
          </a:p>
          <a:p>
            <a:pPr lvl="1"/>
            <a:r>
              <a:rPr lang="en-US" altLang="ko-KR" dirty="0"/>
              <a:t>CD </a:t>
            </a:r>
            <a:r>
              <a:rPr lang="ko-KR" altLang="en-US" dirty="0"/>
              <a:t>수준의 음질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AAC</a:t>
            </a:r>
          </a:p>
          <a:p>
            <a:pPr lvl="1"/>
            <a:r>
              <a:rPr lang="en-US" altLang="ko-KR" dirty="0"/>
              <a:t>MPEG, AT&amp;T, </a:t>
            </a:r>
            <a:r>
              <a:rPr lang="ko-KR" altLang="en-US" dirty="0"/>
              <a:t>소니</a:t>
            </a:r>
            <a:r>
              <a:rPr lang="en-US" altLang="ko-KR" dirty="0"/>
              <a:t>, </a:t>
            </a:r>
            <a:r>
              <a:rPr lang="ko-KR" altLang="en-US" dirty="0" err="1"/>
              <a:t>돌비</a:t>
            </a:r>
            <a:r>
              <a:rPr lang="ko-KR" altLang="en-US" dirty="0"/>
              <a:t> 연구소에서 공동 개발 </a:t>
            </a:r>
            <a:r>
              <a:rPr lang="en-US" altLang="ko-KR" dirty="0"/>
              <a:t>(1997)</a:t>
            </a:r>
          </a:p>
          <a:p>
            <a:pPr lvl="1"/>
            <a:r>
              <a:rPr lang="en-US" altLang="ko-KR" dirty="0"/>
              <a:t>MP3</a:t>
            </a:r>
            <a:r>
              <a:rPr lang="ko-KR" altLang="en-US" dirty="0"/>
              <a:t>를 개선하여 </a:t>
            </a:r>
            <a:r>
              <a:rPr lang="en-US" altLang="ko-KR" dirty="0"/>
              <a:t>MP3</a:t>
            </a:r>
            <a:r>
              <a:rPr lang="ko-KR" altLang="en-US" dirty="0"/>
              <a:t>보다 압축률이 높음</a:t>
            </a:r>
            <a:endParaRPr lang="en-US" altLang="ko-KR" dirty="0"/>
          </a:p>
          <a:p>
            <a:pPr lvl="2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DBAD91-CA2A-1D02-DFD6-BC772A8E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647AD75C-6541-4590-97D7-F48445E1B944}" type="slidenum">
              <a:rPr lang="ko-KR" altLang="en-US" noProof="0" smtClean="0"/>
              <a:pPr lvl="0"/>
              <a:t>47</a:t>
            </a:fld>
            <a:endParaRPr lang="ko-KR" altLang="en-US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A0724-3D89-89A7-FB77-28DE26714664}"/>
              </a:ext>
            </a:extLst>
          </p:cNvPr>
          <p:cNvSpPr txBox="1"/>
          <p:nvPr/>
        </p:nvSpPr>
        <p:spPr>
          <a:xfrm>
            <a:off x="676137" y="5025463"/>
            <a:ext cx="7791727" cy="97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AAC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는</a:t>
            </a:r>
            <a:endParaRPr lang="en-US" altLang="ko-KR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애플 뮤직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유튜브 뮤직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스포티파이 등의 음원 스트리밍 서비스에서 많이 사용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7C082B-D7D0-CDDA-4D00-2525640FC306}"/>
              </a:ext>
            </a:extLst>
          </p:cNvPr>
          <p:cNvSpPr txBox="1"/>
          <p:nvPr/>
        </p:nvSpPr>
        <p:spPr>
          <a:xfrm>
            <a:off x="1187303" y="6044318"/>
            <a:ext cx="6769394" cy="385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* 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스포티파이는 기본적으로 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Ogg </a:t>
            </a:r>
            <a:r>
              <a:rPr lang="en-US" altLang="ko-KR" sz="14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Vorbis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사용하지만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iOS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에서는 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AAC 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형식으로 스트리밍함</a:t>
            </a:r>
          </a:p>
        </p:txBody>
      </p:sp>
    </p:spTree>
    <p:extLst>
      <p:ext uri="{BB962C8B-B14F-4D97-AF65-F5344CB8AC3E}">
        <p14:creationId xmlns:p14="http://schemas.microsoft.com/office/powerpoint/2010/main" val="33311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소리 데이터의 표현 </a:t>
            </a:r>
            <a:r>
              <a:rPr lang="en-US" altLang="ko-KR" dirty="0"/>
              <a:t>(p.35)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FLAC</a:t>
            </a:r>
          </a:p>
          <a:p>
            <a:pPr lvl="1"/>
            <a:r>
              <a:rPr lang="en-US" altLang="ko-KR" dirty="0"/>
              <a:t>Xiph.org</a:t>
            </a:r>
            <a:r>
              <a:rPr lang="ko-KR" altLang="en-US" dirty="0"/>
              <a:t>에서 개발 </a:t>
            </a:r>
            <a:r>
              <a:rPr lang="en-US" altLang="ko-KR" dirty="0"/>
              <a:t>(2001)</a:t>
            </a:r>
          </a:p>
          <a:p>
            <a:pPr lvl="1"/>
            <a:r>
              <a:rPr lang="en-US" altLang="ko-KR" dirty="0"/>
              <a:t>WAV</a:t>
            </a:r>
            <a:r>
              <a:rPr lang="ko-KR" altLang="en-US" dirty="0"/>
              <a:t>를 약 </a:t>
            </a:r>
            <a:r>
              <a:rPr lang="en-US" altLang="ko-KR" dirty="0"/>
              <a:t>4/5~1/2</a:t>
            </a:r>
            <a:r>
              <a:rPr lang="ko-KR" altLang="en-US" dirty="0"/>
              <a:t>로 압축한 것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53100" y="3149685"/>
            <a:ext cx="4050494" cy="97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많은 기기 및 소프트웨어에서 사용되는</a:t>
            </a:r>
            <a:endParaRPr lang="en-US" altLang="ko-KR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무손실 압축계의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mp3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6A9F0A-170D-00D9-24CC-0683313B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09" y="4499071"/>
            <a:ext cx="3333606" cy="22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:: </a:t>
            </a:r>
            <a:r>
              <a:rPr lang="ko-KR" altLang="en-US" dirty="0" err="1"/>
              <a:t>코덱</a:t>
            </a:r>
            <a:r>
              <a:rPr lang="en-US" altLang="ko-KR" dirty="0"/>
              <a:t>(codec) ::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 </a:t>
            </a:r>
            <a:r>
              <a:rPr lang="ko-KR" altLang="en-US" dirty="0"/>
              <a:t>코덱</a:t>
            </a:r>
            <a:endParaRPr lang="en-US" altLang="ko-KR" dirty="0"/>
          </a:p>
          <a:p>
            <a:pPr lvl="1"/>
            <a:r>
              <a:rPr lang="en-US" altLang="ko-KR" dirty="0"/>
              <a:t>Coder + Decoder</a:t>
            </a:r>
          </a:p>
          <a:p>
            <a:pPr lvl="1"/>
            <a:r>
              <a:rPr lang="ko-KR" altLang="en-US" dirty="0"/>
              <a:t>음성이나 영상 자료를 압축</a:t>
            </a:r>
            <a:r>
              <a:rPr lang="en-US" altLang="ko-KR" dirty="0"/>
              <a:t>(</a:t>
            </a:r>
            <a:r>
              <a:rPr lang="ko-KR" altLang="en-US" dirty="0" err="1"/>
              <a:t>인코딩</a:t>
            </a:r>
            <a:r>
              <a:rPr lang="en-US" altLang="ko-KR" dirty="0"/>
              <a:t>)</a:t>
            </a:r>
            <a:r>
              <a:rPr lang="ko-KR" altLang="en-US" dirty="0"/>
              <a:t>하고 해제</a:t>
            </a:r>
            <a:r>
              <a:rPr lang="en-US" altLang="ko-KR" dirty="0"/>
              <a:t>(</a:t>
            </a:r>
            <a:r>
              <a:rPr lang="ko-KR" altLang="en-US" dirty="0" err="1"/>
              <a:t>디코딩</a:t>
            </a:r>
            <a:r>
              <a:rPr lang="en-US" altLang="ko-KR" dirty="0"/>
              <a:t>)</a:t>
            </a:r>
            <a:r>
              <a:rPr lang="ko-KR" altLang="en-US" dirty="0"/>
              <a:t>하는 방식 또는 이를 위한 하드웨어나 소프트웨어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종류</a:t>
            </a:r>
            <a:endParaRPr lang="en-US" altLang="ko-KR" dirty="0"/>
          </a:p>
          <a:p>
            <a:pPr lvl="1"/>
            <a:r>
              <a:rPr lang="en-US" altLang="ko-KR" dirty="0"/>
              <a:t>MP3, WMA, AAC, FLAC, ALAC, H.264, DivX, …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75C-6541-4590-97D7-F48445E1B944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1C89D-3DBB-9C23-9AB6-7E8777D1CF52}"/>
              </a:ext>
            </a:extLst>
          </p:cNvPr>
          <p:cNvSpPr txBox="1"/>
          <p:nvPr/>
        </p:nvSpPr>
        <p:spPr>
          <a:xfrm>
            <a:off x="1575961" y="5101984"/>
            <a:ext cx="5992079" cy="97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오디오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비디오 파일의 경우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코덱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(codec)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 포맷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(format)</a:t>
            </a:r>
            <a:r>
              <a:rPr lang="ko-KR" altLang="en-US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은 동일한 의미</a:t>
            </a:r>
          </a:p>
        </p:txBody>
      </p:sp>
    </p:spTree>
    <p:extLst>
      <p:ext uri="{BB962C8B-B14F-4D97-AF65-F5344CB8AC3E}">
        <p14:creationId xmlns:p14="http://schemas.microsoft.com/office/powerpoint/2010/main" val="30869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95325" y="1638963"/>
            <a:ext cx="7753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한글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영문자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특수 문자 등을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컴퓨터 시스템에서 표현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하려면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이들 문자를 구별하기 위해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각각의 </a:t>
            </a:r>
            <a:r>
              <a:rPr lang="ko-KR" altLang="en-US" sz="32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문자별로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미리 약속된 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 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조합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즉 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형태로 바꾸어 주어야 한다</a:t>
            </a:r>
          </a:p>
        </p:txBody>
      </p:sp>
    </p:spTree>
    <p:extLst>
      <p:ext uri="{BB962C8B-B14F-4D97-AF65-F5344CB8AC3E}">
        <p14:creationId xmlns:p14="http://schemas.microsoft.com/office/powerpoint/2010/main" val="329762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문자 코드 </a:t>
            </a:r>
            <a:r>
              <a:rPr lang="en-US" altLang="ko-KR" dirty="0"/>
              <a:t>(character code)</a:t>
            </a:r>
          </a:p>
          <a:p>
            <a:pPr lvl="1"/>
            <a:r>
              <a:rPr lang="ko-KR" altLang="en-US" dirty="0"/>
              <a:t>문자를 구별하여 표현하기 위해 정해 놓은 규칙</a:t>
            </a:r>
            <a:r>
              <a:rPr lang="en-US" altLang="ko-KR" dirty="0"/>
              <a:t>(</a:t>
            </a:r>
            <a:r>
              <a:rPr lang="ko-KR" altLang="en-US" dirty="0"/>
              <a:t>약속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같은 의미로 사용되는 말</a:t>
            </a:r>
            <a:endParaRPr lang="en-US" altLang="ko-KR" dirty="0"/>
          </a:p>
          <a:p>
            <a:pPr lvl="2"/>
            <a:r>
              <a:rPr lang="ko-KR" altLang="en-US" dirty="0"/>
              <a:t>문자 세트 </a:t>
            </a:r>
            <a:r>
              <a:rPr lang="en-US" altLang="ko-KR" dirty="0"/>
              <a:t>(character set)</a:t>
            </a:r>
          </a:p>
          <a:p>
            <a:pPr lvl="2"/>
            <a:r>
              <a:rPr lang="ko-KR" altLang="en-US" dirty="0"/>
              <a:t>문자 </a:t>
            </a:r>
            <a:r>
              <a:rPr lang="ko-KR" altLang="en-US" dirty="0" err="1"/>
              <a:t>인코딩</a:t>
            </a:r>
            <a:r>
              <a:rPr lang="ko-KR" altLang="en-US" dirty="0"/>
              <a:t> </a:t>
            </a:r>
            <a:r>
              <a:rPr lang="en-US" altLang="ko-KR" dirty="0"/>
              <a:t>(character encoding)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문자 코드에 의해 결정되는 것</a:t>
            </a:r>
            <a:endParaRPr lang="en-US" altLang="ko-KR" dirty="0"/>
          </a:p>
          <a:p>
            <a:pPr lvl="1"/>
            <a:r>
              <a:rPr lang="ko-KR" altLang="en-US" dirty="0"/>
              <a:t>문자 종류</a:t>
            </a:r>
            <a:r>
              <a:rPr lang="en-US" altLang="ko-KR" dirty="0"/>
              <a:t> (</a:t>
            </a:r>
            <a:r>
              <a:rPr lang="ko-KR" altLang="en-US" dirty="0"/>
              <a:t>☞ 어떤 문자들을 사용할 것인가</a:t>
            </a:r>
            <a:r>
              <a:rPr lang="en-US" altLang="ko-KR" dirty="0"/>
              <a:t>?)</a:t>
            </a:r>
          </a:p>
          <a:p>
            <a:pPr lvl="1"/>
            <a:r>
              <a:rPr lang="ko-KR" altLang="en-US" dirty="0"/>
              <a:t>문자</a:t>
            </a:r>
            <a:r>
              <a:rPr lang="en-US" altLang="ko-KR" dirty="0"/>
              <a:t> </a:t>
            </a:r>
            <a:r>
              <a:rPr lang="ko-KR" altLang="en-US" dirty="0"/>
              <a:t>번호</a:t>
            </a:r>
            <a:r>
              <a:rPr lang="en-US" altLang="ko-KR" dirty="0"/>
              <a:t> (</a:t>
            </a:r>
            <a:r>
              <a:rPr lang="ko-KR" altLang="en-US" dirty="0"/>
              <a:t>☞ 각각의 문자에 몇 번을 배정할 것인가</a:t>
            </a:r>
            <a:r>
              <a:rPr lang="en-US" altLang="ko-KR" dirty="0"/>
              <a:t>?)</a:t>
            </a:r>
          </a:p>
          <a:p>
            <a:pPr lvl="1"/>
            <a:r>
              <a:rPr lang="ko-KR" altLang="en-US" dirty="0"/>
              <a:t>문자 저장 방식 </a:t>
            </a:r>
            <a:r>
              <a:rPr lang="en-US" altLang="ko-KR" dirty="0"/>
              <a:t>(</a:t>
            </a:r>
            <a:r>
              <a:rPr lang="ko-KR" altLang="en-US" dirty="0"/>
              <a:t>☞ 문자 번호를 어떤 형태로 저장할 것인가</a:t>
            </a:r>
            <a:r>
              <a:rPr lang="en-US" altLang="ko-KR" dirty="0"/>
              <a:t>?)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6</a:t>
            </a:fld>
            <a:endParaRPr lang="ko-KR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EBF956-2170-4DC7-B919-1D1B51F94C97}"/>
              </a:ext>
            </a:extLst>
          </p:cNvPr>
          <p:cNvCxnSpPr>
            <a:cxnSpLocks/>
          </p:cNvCxnSpPr>
          <p:nvPr/>
        </p:nvCxnSpPr>
        <p:spPr>
          <a:xfrm>
            <a:off x="2139193" y="3419061"/>
            <a:ext cx="0" cy="183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4388C3-FDBC-4935-BA7B-FF2CE93057D8}"/>
              </a:ext>
            </a:extLst>
          </p:cNvPr>
          <p:cNvSpPr txBox="1"/>
          <p:nvPr/>
        </p:nvSpPr>
        <p:spPr>
          <a:xfrm>
            <a:off x="3833726" y="6101941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몇 비트로 저장</a:t>
            </a:r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 </a:t>
            </a:r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바이트를 어떤 순서로 저장</a:t>
            </a:r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en-US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2D3BB0-89A0-460D-A793-1D01DBDE57F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13783" y="5625548"/>
            <a:ext cx="0" cy="47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572378"/>
            <a:ext cx="8229600" cy="15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많이 사용하는 문자 코드로는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아스키코드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(ASCII)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와 유니코드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(Unicode)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있음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EAB99-59F3-4BEA-AB2C-36031CFA007C}"/>
              </a:ext>
            </a:extLst>
          </p:cNvPr>
          <p:cNvSpPr txBox="1"/>
          <p:nvPr/>
        </p:nvSpPr>
        <p:spPr>
          <a:xfrm>
            <a:off x="457200" y="4005803"/>
            <a:ext cx="8229600" cy="15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문자 코드가 다르면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같은 문자라도 다른 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형태로 표현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됨</a:t>
            </a:r>
          </a:p>
        </p:txBody>
      </p:sp>
    </p:spTree>
    <p:extLst>
      <p:ext uri="{BB962C8B-B14F-4D97-AF65-F5344CB8AC3E}">
        <p14:creationId xmlns:p14="http://schemas.microsoft.com/office/powerpoint/2010/main" val="399290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5325" y="2182506"/>
            <a:ext cx="7753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예를 들어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문자 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A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…</a:t>
            </a:r>
          </a:p>
          <a:p>
            <a:pPr algn="ctr"/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아스키코드로 표현하면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1000001</a:t>
            </a:r>
            <a:r>
              <a:rPr lang="en-US" altLang="ko-KR" sz="32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/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유니코드</a:t>
            </a:r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(UTF-16)</a:t>
            </a:r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표현하면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00000000 01000001</a:t>
            </a:r>
            <a:r>
              <a:rPr lang="en-US" altLang="ko-KR" sz="32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32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2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문자 데이터의 표현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대표적인 문자 코드</a:t>
            </a:r>
            <a:endParaRPr lang="en-US" altLang="ko-KR" dirty="0"/>
          </a:p>
          <a:p>
            <a:pPr lvl="1"/>
            <a:r>
              <a:rPr lang="ko-KR" altLang="en-US" dirty="0"/>
              <a:t>아스키</a:t>
            </a:r>
            <a:r>
              <a:rPr lang="en-US" altLang="ko-KR" dirty="0"/>
              <a:t>(ASCII)</a:t>
            </a:r>
          </a:p>
          <a:p>
            <a:pPr lvl="2"/>
            <a:r>
              <a:rPr lang="en-US" altLang="ko-KR" dirty="0">
                <a:solidFill>
                  <a:schemeClr val="accent5"/>
                </a:solidFill>
              </a:rPr>
              <a:t>A</a:t>
            </a:r>
            <a:r>
              <a:rPr lang="en-US" altLang="ko-KR" dirty="0"/>
              <a:t>merican </a:t>
            </a:r>
            <a:r>
              <a:rPr lang="en-US" altLang="ko-KR" dirty="0">
                <a:solidFill>
                  <a:schemeClr val="accent5"/>
                </a:solidFill>
              </a:rPr>
              <a:t>S</a:t>
            </a:r>
            <a:r>
              <a:rPr lang="en-US" altLang="ko-KR" dirty="0"/>
              <a:t>tandard </a:t>
            </a:r>
            <a:r>
              <a:rPr lang="en-US" altLang="ko-KR" dirty="0">
                <a:solidFill>
                  <a:schemeClr val="accent5"/>
                </a:solidFill>
              </a:rPr>
              <a:t>C</a:t>
            </a:r>
            <a:r>
              <a:rPr lang="en-US" altLang="ko-KR" dirty="0"/>
              <a:t>ode for </a:t>
            </a:r>
            <a:r>
              <a:rPr lang="en-US" altLang="ko-KR" dirty="0" err="1">
                <a:solidFill>
                  <a:schemeClr val="accent5"/>
                </a:solidFill>
              </a:rPr>
              <a:t>I</a:t>
            </a:r>
            <a:r>
              <a:rPr lang="en-US" altLang="ko-KR" dirty="0" err="1"/>
              <a:t>nformationn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5"/>
                </a:solidFill>
              </a:rPr>
              <a:t>I</a:t>
            </a:r>
            <a:r>
              <a:rPr lang="en-US" altLang="ko-KR" dirty="0"/>
              <a:t>nterchange</a:t>
            </a:r>
          </a:p>
          <a:p>
            <a:pPr marL="1371600" lvl="3" indent="0">
              <a:buNone/>
            </a:pPr>
            <a:r>
              <a:rPr lang="ko-KR" altLang="en-US" dirty="0"/>
              <a:t>☞ 미국 정보 교환 표준 부호</a:t>
            </a:r>
            <a:endParaRPr lang="en-US" altLang="ko-KR" dirty="0"/>
          </a:p>
          <a:p>
            <a:pPr lvl="1"/>
            <a:r>
              <a:rPr lang="ko-KR" altLang="en-US" dirty="0" err="1"/>
              <a:t>엡시딕</a:t>
            </a:r>
            <a:r>
              <a:rPr lang="en-US" altLang="ko-KR" dirty="0"/>
              <a:t>(EBCDIC)</a:t>
            </a:r>
          </a:p>
          <a:p>
            <a:pPr lvl="2"/>
            <a:r>
              <a:rPr lang="en-US" altLang="ko-KR" dirty="0">
                <a:solidFill>
                  <a:schemeClr val="accent5"/>
                </a:solidFill>
              </a:rPr>
              <a:t>E</a:t>
            </a:r>
            <a:r>
              <a:rPr lang="en-US" altLang="ko-KR" dirty="0"/>
              <a:t>xtended </a:t>
            </a:r>
            <a:r>
              <a:rPr lang="en-US" altLang="ko-KR" dirty="0">
                <a:solidFill>
                  <a:schemeClr val="accent5"/>
                </a:solidFill>
              </a:rPr>
              <a:t>B</a:t>
            </a:r>
            <a:r>
              <a:rPr lang="en-US" altLang="ko-KR" dirty="0"/>
              <a:t>inary </a:t>
            </a:r>
            <a:r>
              <a:rPr lang="en-US" altLang="ko-KR" dirty="0">
                <a:solidFill>
                  <a:schemeClr val="accent5"/>
                </a:solidFill>
              </a:rPr>
              <a:t>C</a:t>
            </a:r>
            <a:r>
              <a:rPr lang="en-US" altLang="ko-KR" dirty="0"/>
              <a:t>oded </a:t>
            </a:r>
            <a:r>
              <a:rPr lang="en-US" altLang="ko-KR" dirty="0">
                <a:solidFill>
                  <a:schemeClr val="accent5"/>
                </a:solidFill>
              </a:rPr>
              <a:t>D</a:t>
            </a:r>
            <a:r>
              <a:rPr lang="en-US" altLang="ko-KR" dirty="0"/>
              <a:t>ecimal </a:t>
            </a:r>
            <a:r>
              <a:rPr lang="en-US" altLang="ko-KR" dirty="0">
                <a:solidFill>
                  <a:schemeClr val="accent5"/>
                </a:solidFill>
              </a:rPr>
              <a:t>I</a:t>
            </a:r>
            <a:r>
              <a:rPr lang="en-US" altLang="ko-KR" dirty="0"/>
              <a:t>nterchange </a:t>
            </a:r>
            <a:r>
              <a:rPr lang="en-US" altLang="ko-KR" dirty="0">
                <a:solidFill>
                  <a:schemeClr val="accent5"/>
                </a:solidFill>
              </a:rPr>
              <a:t>C</a:t>
            </a:r>
            <a:r>
              <a:rPr lang="en-US" altLang="ko-KR" dirty="0"/>
              <a:t>ode</a:t>
            </a:r>
          </a:p>
          <a:p>
            <a:pPr marL="1371600" lvl="3" indent="0">
              <a:buNone/>
            </a:pPr>
            <a:r>
              <a:rPr lang="ko-KR" altLang="en-US" dirty="0"/>
              <a:t>☞ 확장 이진화 십진법 교환 부호</a:t>
            </a:r>
            <a:endParaRPr lang="en-US" altLang="ko-KR" dirty="0"/>
          </a:p>
          <a:p>
            <a:pPr lvl="1"/>
            <a:r>
              <a:rPr lang="ko-KR" altLang="en-US" dirty="0"/>
              <a:t>유니코드</a:t>
            </a:r>
            <a:r>
              <a:rPr lang="en-US" altLang="ko-KR" dirty="0"/>
              <a:t>(Unicode)</a:t>
            </a:r>
          </a:p>
          <a:p>
            <a:pPr lvl="2"/>
            <a:r>
              <a:rPr lang="en-US" altLang="ko-KR" dirty="0"/>
              <a:t>UTF-8</a:t>
            </a:r>
          </a:p>
          <a:p>
            <a:pPr lvl="2"/>
            <a:r>
              <a:rPr lang="en-US" altLang="ko-KR" dirty="0"/>
              <a:t>UTF-16 BE(Big Endian)</a:t>
            </a:r>
          </a:p>
          <a:p>
            <a:pPr lvl="2"/>
            <a:r>
              <a:rPr lang="en-US" altLang="ko-KR" dirty="0"/>
              <a:t>UTF-16 LE(Little Endian)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15076</TotalTime>
  <Words>2589</Words>
  <Application>Microsoft Office PowerPoint</Application>
  <PresentationFormat>화면 슬라이드 쇼(4:3)</PresentationFormat>
  <Paragraphs>538</Paragraphs>
  <Slides>49</Slides>
  <Notes>20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65" baseType="lpstr">
      <vt:lpstr>HY수평선B</vt:lpstr>
      <vt:lpstr>맑은 고딕</vt:lpstr>
      <vt:lpstr>Wingdings 2</vt:lpstr>
      <vt:lpstr>Calibri</vt:lpstr>
      <vt:lpstr>HY견명조</vt:lpstr>
      <vt:lpstr>Consolas</vt:lpstr>
      <vt:lpstr>메이플스토리</vt:lpstr>
      <vt:lpstr>나눔스퀘어 네오 Heavy</vt:lpstr>
      <vt:lpstr>나눔스퀘어 네오 Light</vt:lpstr>
      <vt:lpstr>굴림체</vt:lpstr>
      <vt:lpstr>YD여고시절M 30</vt:lpstr>
      <vt:lpstr>YD2002</vt:lpstr>
      <vt:lpstr>Arial</vt:lpstr>
      <vt:lpstr>나눔스퀘어 네오 Regular</vt:lpstr>
      <vt:lpstr>Office 테마</vt:lpstr>
      <vt:lpstr>Image</vt:lpstr>
      <vt:lpstr>PowerPoint 프레젠테이션</vt:lpstr>
      <vt:lpstr>I 정보의 표현</vt:lpstr>
      <vt:lpstr>3 디지털 정보의 표현</vt:lpstr>
      <vt:lpstr>1. 문자 데이터의 표현</vt:lpstr>
      <vt:lpstr>1. 문자 데이터의 표현 (p.29)</vt:lpstr>
      <vt:lpstr>1. 문자 데이터의 표현 (p.29)</vt:lpstr>
      <vt:lpstr>1. 문자 데이터의 표현 (p.29)</vt:lpstr>
      <vt:lpstr>1. 문자 데이터의 표현 (p.29)</vt:lpstr>
      <vt:lpstr>1. 문자 데이터의 표현 (p.29)</vt:lpstr>
      <vt:lpstr>1. 문자 데이터의 표현 (p.29)</vt:lpstr>
      <vt:lpstr>1. 문자 데이터의 표현 (p.29)</vt:lpstr>
      <vt:lpstr>1. 문자 데이터의 표현 (p.30)</vt:lpstr>
      <vt:lpstr>1. 문자 데이터의 표현 (p.30)</vt:lpstr>
      <vt:lpstr>:: 바이트 저장 순서 (byte order) ::</vt:lpstr>
      <vt:lpstr>:: 바이트 저장 순서 (byte order) ::</vt:lpstr>
      <vt:lpstr>:: 바이트 저장 순서 (byte order) ::</vt:lpstr>
      <vt:lpstr>2 디지털 정보의 연산</vt:lpstr>
      <vt:lpstr>2. 그림 데이터의 표현</vt:lpstr>
      <vt:lpstr>2. 그림 데이터의 표현 (p.31)</vt:lpstr>
      <vt:lpstr>2. 그림 데이터의 표현 (p.31)</vt:lpstr>
      <vt:lpstr>2. 그림 데이터의 표현 (p.31)</vt:lpstr>
      <vt:lpstr>2. 그림 데이터의 표현 (p.31)</vt:lpstr>
      <vt:lpstr>2. 그림 데이터의 표현 (p.31)</vt:lpstr>
      <vt:lpstr>2. 그림 데이터의 표현 (p.31)</vt:lpstr>
      <vt:lpstr>2. 그림 데이터의 표현 (p.31)</vt:lpstr>
      <vt:lpstr>2. 그림 데이터의 표현 (p.32)</vt:lpstr>
      <vt:lpstr>2. 그림 데이터의 표현 (p.31)</vt:lpstr>
      <vt:lpstr>2. 그림 데이터의 표현 (p.32)</vt:lpstr>
      <vt:lpstr>2. 그림 데이터의 표현 (p.32)</vt:lpstr>
      <vt:lpstr>2. 그림 데이터의 표현 (p.32)</vt:lpstr>
      <vt:lpstr>2. 그림 데이터의 표현 (p.32)</vt:lpstr>
      <vt:lpstr>2. 그림 데이터의 표현 (p.32)</vt:lpstr>
      <vt:lpstr>2. 그림 데이터의 표현 (p.32)</vt:lpstr>
      <vt:lpstr>2. 그림 데이터의 표현 (p.32)</vt:lpstr>
      <vt:lpstr>2 디지털 정보의 연산</vt:lpstr>
      <vt:lpstr>3. 소리 데이터의 표현</vt:lpstr>
      <vt:lpstr>3. 소리 데이터의 표현 (p.34)</vt:lpstr>
      <vt:lpstr>3. 소리 데이터의 표현 (p.34)</vt:lpstr>
      <vt:lpstr>3. 소리 데이터의 표현 (p.34)</vt:lpstr>
      <vt:lpstr>3. 소리 데이터의 표현 (p.34)</vt:lpstr>
      <vt:lpstr>3. 소리 데이터의 표현 (p.34)</vt:lpstr>
      <vt:lpstr>3. 소리 데이터의 표현 (p.34)</vt:lpstr>
      <vt:lpstr>3. 소리 데이터의 표현 (p.34)</vt:lpstr>
      <vt:lpstr>PowerPoint 프레젠테이션</vt:lpstr>
      <vt:lpstr>3. 소리 데이터의 표현 (p.35)</vt:lpstr>
      <vt:lpstr>3. 소리 데이터의 표현 (p.35)</vt:lpstr>
      <vt:lpstr>3. 소리 데이터의 표현 (p.35)</vt:lpstr>
      <vt:lpstr>3. 소리 데이터의 표현 (p.35)</vt:lpstr>
      <vt:lpstr>:: 코덱(codec) ::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Sangwook Lee</dc:creator>
  <cp:lastModifiedBy>Administrator</cp:lastModifiedBy>
  <cp:revision>267</cp:revision>
  <dcterms:created xsi:type="dcterms:W3CDTF">2020-11-27T06:00:28Z</dcterms:created>
  <dcterms:modified xsi:type="dcterms:W3CDTF">2025-06-04T15:16:27Z</dcterms:modified>
</cp:coreProperties>
</file>